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Lst>
  <p:sldSz cy="3981450" cx="7620000"/>
  <p:notesSz cx="6858000" cy="9144000"/>
  <p:embeddedFontLst>
    <p:embeddedFont>
      <p:font typeface="Open Sans"/>
      <p:regular r:id="rId70"/>
      <p:bold r:id="rId71"/>
      <p:italic r:id="rId72"/>
      <p:boldItalic r:id="rId7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254">
          <p15:clr>
            <a:srgbClr val="A4A3A4"/>
          </p15:clr>
        </p15:guide>
        <p15:guide id="2" pos="2400">
          <p15:clr>
            <a:srgbClr val="A4A3A4"/>
          </p15:clr>
        </p15:guide>
      </p15:sldGuideLst>
    </p:ext>
    <p:ext uri="GoogleSlidesCustomDataVersion2">
      <go:slidesCustomData xmlns:go="http://customooxmlschemas.google.com/" r:id="rId74" roundtripDataSignature="AMtx7mgaINh76GsxRmTqxYXK52OrCabzT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254" orient="horz"/>
        <p:guide pos="240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font" Target="fonts/OpenSans-boldItalic.fntdata"/><Relationship Id="rId72" Type="http://schemas.openxmlformats.org/officeDocument/2006/relationships/font" Target="fonts/OpenSans-italic.fntdata"/><Relationship Id="rId31" Type="http://schemas.openxmlformats.org/officeDocument/2006/relationships/slide" Target="slides/slide26.xml"/><Relationship Id="rId30" Type="http://schemas.openxmlformats.org/officeDocument/2006/relationships/slide" Target="slides/slide25.xml"/><Relationship Id="rId74" Type="http://customschemas.google.com/relationships/presentationmetadata" Target="metadata"/><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71" Type="http://schemas.openxmlformats.org/officeDocument/2006/relationships/font" Target="fonts/OpenSans-bold.fntdata"/><Relationship Id="rId70" Type="http://schemas.openxmlformats.org/officeDocument/2006/relationships/font" Target="fonts/OpenSans-regular.fntdata"/><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slide" Target="slides/slide57.xml"/><Relationship Id="rId61" Type="http://schemas.openxmlformats.org/officeDocument/2006/relationships/slide" Target="slides/slide56.xml"/><Relationship Id="rId20" Type="http://schemas.openxmlformats.org/officeDocument/2006/relationships/slide" Target="slides/slide15.xml"/><Relationship Id="rId64" Type="http://schemas.openxmlformats.org/officeDocument/2006/relationships/slide" Target="slides/slide59.xml"/><Relationship Id="rId63" Type="http://schemas.openxmlformats.org/officeDocument/2006/relationships/slide" Target="slides/slide58.xml"/><Relationship Id="rId22" Type="http://schemas.openxmlformats.org/officeDocument/2006/relationships/slide" Target="slides/slide17.xml"/><Relationship Id="rId66" Type="http://schemas.openxmlformats.org/officeDocument/2006/relationships/slide" Target="slides/slide61.xml"/><Relationship Id="rId21" Type="http://schemas.openxmlformats.org/officeDocument/2006/relationships/slide" Target="slides/slide16.xml"/><Relationship Id="rId65" Type="http://schemas.openxmlformats.org/officeDocument/2006/relationships/slide" Target="slides/slide60.xml"/><Relationship Id="rId24" Type="http://schemas.openxmlformats.org/officeDocument/2006/relationships/slide" Target="slides/slide19.xml"/><Relationship Id="rId68" Type="http://schemas.openxmlformats.org/officeDocument/2006/relationships/slide" Target="slides/slide63.xml"/><Relationship Id="rId23" Type="http://schemas.openxmlformats.org/officeDocument/2006/relationships/slide" Target="slides/slide18.xml"/><Relationship Id="rId67" Type="http://schemas.openxmlformats.org/officeDocument/2006/relationships/slide" Target="slides/slide62.xml"/><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69" Type="http://schemas.openxmlformats.org/officeDocument/2006/relationships/slide" Target="slides/slide64.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f89bd3b56d_3_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gf89bd3b56d_3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7: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0" name="Google Shape;150;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p8: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3" name="Google Shape;163;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p9: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6" name="Google Shape;176;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ee256591df_0_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9" name="Google Shape;189;gee256591df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ee256591df_0_17: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0" name="Google Shape;200;gee256591df_0_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ee256591df_0_28: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1" name="Google Shape;211;gee256591df_0_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ee256591df_0_39: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2" name="Google Shape;222;gee256591df_0_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ee256591df_0_5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3" name="Google Shape;233;gee256591df_0_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gedaf2065a5_1_5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4" name="Google Shape;244;gedaf2065a5_1_5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gedaf2065a5_1_6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5" name="Google Shape;255;gedaf2065a5_1_6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p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 name="Google Shape;65;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gedaf2065a5_1_7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6" name="Google Shape;266;gedaf2065a5_1_7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gedaf2065a5_1_8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7" name="Google Shape;277;gedaf2065a5_1_8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edaf2065a5_1_9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8" name="Google Shape;288;gedaf2065a5_1_9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gedaf2065a5_1_10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9" name="Google Shape;299;gedaf2065a5_1_10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gedaf2065a5_1_11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0" name="Google Shape;310;gedaf2065a5_1_1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g11017d9a54c_0_20:notes"/>
          <p:cNvSpPr/>
          <p:nvPr>
            <p:ph idx="2" type="sldImg"/>
          </p:nvPr>
        </p:nvSpPr>
        <p:spPr>
          <a:xfrm>
            <a:off x="147638"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1" name="Google Shape;321;g11017d9a54c_0_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gee256591df_0_6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2" name="Google Shape;332;gee256591df_0_6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gee2322c6bf_0_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3" name="Google Shape;343;gee2322c6bf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gee2322c6bf_0_1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4" name="Google Shape;354;gee2322c6bf_0_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3" name="Shape 363"/>
        <p:cNvGrpSpPr/>
        <p:nvPr/>
      </p:nvGrpSpPr>
      <p:grpSpPr>
        <a:xfrm>
          <a:off x="0" y="0"/>
          <a:ext cx="0" cy="0"/>
          <a:chOff x="0" y="0"/>
          <a:chExt cx="0" cy="0"/>
        </a:xfrm>
      </p:grpSpPr>
      <p:sp>
        <p:nvSpPr>
          <p:cNvPr id="364" name="Google Shape;364;gee2322c6bf_0_2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5" name="Google Shape;365;gee2322c6bf_0_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f3250da317_1_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 name="Google Shape;70;gf3250da317_1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4" name="Shape 374"/>
        <p:cNvGrpSpPr/>
        <p:nvPr/>
      </p:nvGrpSpPr>
      <p:grpSpPr>
        <a:xfrm>
          <a:off x="0" y="0"/>
          <a:ext cx="0" cy="0"/>
          <a:chOff x="0" y="0"/>
          <a:chExt cx="0" cy="0"/>
        </a:xfrm>
      </p:grpSpPr>
      <p:sp>
        <p:nvSpPr>
          <p:cNvPr id="375" name="Google Shape;375;gee2322c6bf_0_33: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6" name="Google Shape;376;gee2322c6bf_0_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5" name="Shape 385"/>
        <p:cNvGrpSpPr/>
        <p:nvPr/>
      </p:nvGrpSpPr>
      <p:grpSpPr>
        <a:xfrm>
          <a:off x="0" y="0"/>
          <a:ext cx="0" cy="0"/>
          <a:chOff x="0" y="0"/>
          <a:chExt cx="0" cy="0"/>
        </a:xfrm>
      </p:grpSpPr>
      <p:sp>
        <p:nvSpPr>
          <p:cNvPr id="386" name="Google Shape;386;gedaf2065a5_1_12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7" name="Google Shape;387;gedaf2065a5_1_1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6" name="Shape 396"/>
        <p:cNvGrpSpPr/>
        <p:nvPr/>
      </p:nvGrpSpPr>
      <p:grpSpPr>
        <a:xfrm>
          <a:off x="0" y="0"/>
          <a:ext cx="0" cy="0"/>
          <a:chOff x="0" y="0"/>
          <a:chExt cx="0" cy="0"/>
        </a:xfrm>
      </p:grpSpPr>
      <p:sp>
        <p:nvSpPr>
          <p:cNvPr id="397" name="Google Shape;397;gedaf2065a5_1_19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8" name="Google Shape;398;gedaf2065a5_1_19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7" name="Shape 407"/>
        <p:cNvGrpSpPr/>
        <p:nvPr/>
      </p:nvGrpSpPr>
      <p:grpSpPr>
        <a:xfrm>
          <a:off x="0" y="0"/>
          <a:ext cx="0" cy="0"/>
          <a:chOff x="0" y="0"/>
          <a:chExt cx="0" cy="0"/>
        </a:xfrm>
      </p:grpSpPr>
      <p:sp>
        <p:nvSpPr>
          <p:cNvPr id="408" name="Google Shape;408;gedaf2065a5_1_14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9" name="Google Shape;409;gedaf2065a5_1_1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8" name="Shape 418"/>
        <p:cNvGrpSpPr/>
        <p:nvPr/>
      </p:nvGrpSpPr>
      <p:grpSpPr>
        <a:xfrm>
          <a:off x="0" y="0"/>
          <a:ext cx="0" cy="0"/>
          <a:chOff x="0" y="0"/>
          <a:chExt cx="0" cy="0"/>
        </a:xfrm>
      </p:grpSpPr>
      <p:sp>
        <p:nvSpPr>
          <p:cNvPr id="419" name="Google Shape;419;gedaf2065a5_1_15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0" name="Google Shape;420;gedaf2065a5_1_15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9" name="Shape 429"/>
        <p:cNvGrpSpPr/>
        <p:nvPr/>
      </p:nvGrpSpPr>
      <p:grpSpPr>
        <a:xfrm>
          <a:off x="0" y="0"/>
          <a:ext cx="0" cy="0"/>
          <a:chOff x="0" y="0"/>
          <a:chExt cx="0" cy="0"/>
        </a:xfrm>
      </p:grpSpPr>
      <p:sp>
        <p:nvSpPr>
          <p:cNvPr id="430" name="Google Shape;430;gedaf2065a5_1_16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1" name="Google Shape;431;gedaf2065a5_1_16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0" name="Shape 440"/>
        <p:cNvGrpSpPr/>
        <p:nvPr/>
      </p:nvGrpSpPr>
      <p:grpSpPr>
        <a:xfrm>
          <a:off x="0" y="0"/>
          <a:ext cx="0" cy="0"/>
          <a:chOff x="0" y="0"/>
          <a:chExt cx="0" cy="0"/>
        </a:xfrm>
      </p:grpSpPr>
      <p:sp>
        <p:nvSpPr>
          <p:cNvPr id="441" name="Google Shape;441;gedaf2065a5_1_17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2" name="Google Shape;442;gedaf2065a5_1_17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1" name="Shape 451"/>
        <p:cNvGrpSpPr/>
        <p:nvPr/>
      </p:nvGrpSpPr>
      <p:grpSpPr>
        <a:xfrm>
          <a:off x="0" y="0"/>
          <a:ext cx="0" cy="0"/>
          <a:chOff x="0" y="0"/>
          <a:chExt cx="0" cy="0"/>
        </a:xfrm>
      </p:grpSpPr>
      <p:sp>
        <p:nvSpPr>
          <p:cNvPr id="452" name="Google Shape;452;gedaf2065a5_1_18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3" name="Google Shape;453;gedaf2065a5_1_18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2" name="Shape 462"/>
        <p:cNvGrpSpPr/>
        <p:nvPr/>
      </p:nvGrpSpPr>
      <p:grpSpPr>
        <a:xfrm>
          <a:off x="0" y="0"/>
          <a:ext cx="0" cy="0"/>
          <a:chOff x="0" y="0"/>
          <a:chExt cx="0" cy="0"/>
        </a:xfrm>
      </p:grpSpPr>
      <p:sp>
        <p:nvSpPr>
          <p:cNvPr id="463" name="Google Shape;463;gee2322c6bf_0_44: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64" name="Google Shape;464;gee2322c6bf_0_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3" name="Shape 473"/>
        <p:cNvGrpSpPr/>
        <p:nvPr/>
      </p:nvGrpSpPr>
      <p:grpSpPr>
        <a:xfrm>
          <a:off x="0" y="0"/>
          <a:ext cx="0" cy="0"/>
          <a:chOff x="0" y="0"/>
          <a:chExt cx="0" cy="0"/>
        </a:xfrm>
      </p:grpSpPr>
      <p:sp>
        <p:nvSpPr>
          <p:cNvPr id="474" name="Google Shape;474;gee2322c6bf_0_55: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5" name="Google Shape;475;gee2322c6bf_0_5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f89bd3b56d_3_13: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7" name="Google Shape;87;gf89bd3b56d_3_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4" name="Shape 484"/>
        <p:cNvGrpSpPr/>
        <p:nvPr/>
      </p:nvGrpSpPr>
      <p:grpSpPr>
        <a:xfrm>
          <a:off x="0" y="0"/>
          <a:ext cx="0" cy="0"/>
          <a:chOff x="0" y="0"/>
          <a:chExt cx="0" cy="0"/>
        </a:xfrm>
      </p:grpSpPr>
      <p:sp>
        <p:nvSpPr>
          <p:cNvPr id="485" name="Google Shape;485;gee2322c6bf_0_66: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6" name="Google Shape;486;gee2322c6bf_0_6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5" name="Shape 495"/>
        <p:cNvGrpSpPr/>
        <p:nvPr/>
      </p:nvGrpSpPr>
      <p:grpSpPr>
        <a:xfrm>
          <a:off x="0" y="0"/>
          <a:ext cx="0" cy="0"/>
          <a:chOff x="0" y="0"/>
          <a:chExt cx="0" cy="0"/>
        </a:xfrm>
      </p:grpSpPr>
      <p:sp>
        <p:nvSpPr>
          <p:cNvPr id="496" name="Google Shape;496;gee2322c6bf_0_77: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7" name="Google Shape;497;gee2322c6bf_0_7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6" name="Shape 506"/>
        <p:cNvGrpSpPr/>
        <p:nvPr/>
      </p:nvGrpSpPr>
      <p:grpSpPr>
        <a:xfrm>
          <a:off x="0" y="0"/>
          <a:ext cx="0" cy="0"/>
          <a:chOff x="0" y="0"/>
          <a:chExt cx="0" cy="0"/>
        </a:xfrm>
      </p:grpSpPr>
      <p:sp>
        <p:nvSpPr>
          <p:cNvPr id="507" name="Google Shape;507;gee2322c6bf_0_88: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8" name="Google Shape;508;gee2322c6bf_0_8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7" name="Shape 517"/>
        <p:cNvGrpSpPr/>
        <p:nvPr/>
      </p:nvGrpSpPr>
      <p:grpSpPr>
        <a:xfrm>
          <a:off x="0" y="0"/>
          <a:ext cx="0" cy="0"/>
          <a:chOff x="0" y="0"/>
          <a:chExt cx="0" cy="0"/>
        </a:xfrm>
      </p:grpSpPr>
      <p:sp>
        <p:nvSpPr>
          <p:cNvPr id="518" name="Google Shape;518;gedaf2065a5_1_2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9" name="Google Shape;519;gedaf2065a5_1_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8" name="Shape 528"/>
        <p:cNvGrpSpPr/>
        <p:nvPr/>
      </p:nvGrpSpPr>
      <p:grpSpPr>
        <a:xfrm>
          <a:off x="0" y="0"/>
          <a:ext cx="0" cy="0"/>
          <a:chOff x="0" y="0"/>
          <a:chExt cx="0" cy="0"/>
        </a:xfrm>
      </p:grpSpPr>
      <p:sp>
        <p:nvSpPr>
          <p:cNvPr id="529" name="Google Shape;529;gedaf2065a5_1_3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0" name="Google Shape;530;gedaf2065a5_1_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9" name="Shape 539"/>
        <p:cNvGrpSpPr/>
        <p:nvPr/>
      </p:nvGrpSpPr>
      <p:grpSpPr>
        <a:xfrm>
          <a:off x="0" y="0"/>
          <a:ext cx="0" cy="0"/>
          <a:chOff x="0" y="0"/>
          <a:chExt cx="0" cy="0"/>
        </a:xfrm>
      </p:grpSpPr>
      <p:sp>
        <p:nvSpPr>
          <p:cNvPr id="540" name="Google Shape;540;gee2322c6bf_0_99: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1" name="Google Shape;541;gee2322c6bf_0_9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0" name="Shape 550"/>
        <p:cNvGrpSpPr/>
        <p:nvPr/>
      </p:nvGrpSpPr>
      <p:grpSpPr>
        <a:xfrm>
          <a:off x="0" y="0"/>
          <a:ext cx="0" cy="0"/>
          <a:chOff x="0" y="0"/>
          <a:chExt cx="0" cy="0"/>
        </a:xfrm>
      </p:grpSpPr>
      <p:sp>
        <p:nvSpPr>
          <p:cNvPr id="551" name="Google Shape;551;gee2322c6bf_0_11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2" name="Google Shape;552;gee2322c6bf_0_1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1" name="Shape 561"/>
        <p:cNvGrpSpPr/>
        <p:nvPr/>
      </p:nvGrpSpPr>
      <p:grpSpPr>
        <a:xfrm>
          <a:off x="0" y="0"/>
          <a:ext cx="0" cy="0"/>
          <a:chOff x="0" y="0"/>
          <a:chExt cx="0" cy="0"/>
        </a:xfrm>
      </p:grpSpPr>
      <p:sp>
        <p:nvSpPr>
          <p:cNvPr id="562" name="Google Shape;562;gee2322c6bf_0_12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63" name="Google Shape;563;gee2322c6bf_0_1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2" name="Shape 572"/>
        <p:cNvGrpSpPr/>
        <p:nvPr/>
      </p:nvGrpSpPr>
      <p:grpSpPr>
        <a:xfrm>
          <a:off x="0" y="0"/>
          <a:ext cx="0" cy="0"/>
          <a:chOff x="0" y="0"/>
          <a:chExt cx="0" cy="0"/>
        </a:xfrm>
      </p:grpSpPr>
      <p:sp>
        <p:nvSpPr>
          <p:cNvPr id="573" name="Google Shape;573;gee2322c6bf_0_13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74" name="Google Shape;574;gee2322c6bf_0_1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3" name="Shape 583"/>
        <p:cNvGrpSpPr/>
        <p:nvPr/>
      </p:nvGrpSpPr>
      <p:grpSpPr>
        <a:xfrm>
          <a:off x="0" y="0"/>
          <a:ext cx="0" cy="0"/>
          <a:chOff x="0" y="0"/>
          <a:chExt cx="0" cy="0"/>
        </a:xfrm>
      </p:grpSpPr>
      <p:sp>
        <p:nvSpPr>
          <p:cNvPr id="584" name="Google Shape;584;gee2322c6bf_0_143: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5" name="Google Shape;585;gee2322c6bf_0_14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4" name="Shape 594"/>
        <p:cNvGrpSpPr/>
        <p:nvPr/>
      </p:nvGrpSpPr>
      <p:grpSpPr>
        <a:xfrm>
          <a:off x="0" y="0"/>
          <a:ext cx="0" cy="0"/>
          <a:chOff x="0" y="0"/>
          <a:chExt cx="0" cy="0"/>
        </a:xfrm>
      </p:grpSpPr>
      <p:sp>
        <p:nvSpPr>
          <p:cNvPr id="595" name="Google Shape;595;gee2322c6bf_0_154: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6" name="Google Shape;596;gee2322c6bf_0_15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5" name="Shape 605"/>
        <p:cNvGrpSpPr/>
        <p:nvPr/>
      </p:nvGrpSpPr>
      <p:grpSpPr>
        <a:xfrm>
          <a:off x="0" y="0"/>
          <a:ext cx="0" cy="0"/>
          <a:chOff x="0" y="0"/>
          <a:chExt cx="0" cy="0"/>
        </a:xfrm>
      </p:grpSpPr>
      <p:sp>
        <p:nvSpPr>
          <p:cNvPr id="606" name="Google Shape;606;gedaf2065a5_1_1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7" name="Google Shape;607;gedaf2065a5_1_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6" name="Shape 616"/>
        <p:cNvGrpSpPr/>
        <p:nvPr/>
      </p:nvGrpSpPr>
      <p:grpSpPr>
        <a:xfrm>
          <a:off x="0" y="0"/>
          <a:ext cx="0" cy="0"/>
          <a:chOff x="0" y="0"/>
          <a:chExt cx="0" cy="0"/>
        </a:xfrm>
      </p:grpSpPr>
      <p:sp>
        <p:nvSpPr>
          <p:cNvPr id="617" name="Google Shape;617;gedaf2065a5_1_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18" name="Google Shape;618;gedaf2065a5_1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7" name="Shape 627"/>
        <p:cNvGrpSpPr/>
        <p:nvPr/>
      </p:nvGrpSpPr>
      <p:grpSpPr>
        <a:xfrm>
          <a:off x="0" y="0"/>
          <a:ext cx="0" cy="0"/>
          <a:chOff x="0" y="0"/>
          <a:chExt cx="0" cy="0"/>
        </a:xfrm>
      </p:grpSpPr>
      <p:sp>
        <p:nvSpPr>
          <p:cNvPr id="628" name="Google Shape;628;g2fe96b3cc48_0_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29" name="Google Shape;629;g2fe96b3cc48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8" name="Shape 638"/>
        <p:cNvGrpSpPr/>
        <p:nvPr/>
      </p:nvGrpSpPr>
      <p:grpSpPr>
        <a:xfrm>
          <a:off x="0" y="0"/>
          <a:ext cx="0" cy="0"/>
          <a:chOff x="0" y="0"/>
          <a:chExt cx="0" cy="0"/>
        </a:xfrm>
      </p:grpSpPr>
      <p:sp>
        <p:nvSpPr>
          <p:cNvPr id="639" name="Google Shape;639;g2fe96b3cc48_0_1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40" name="Google Shape;640;g2fe96b3cc48_0_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9" name="Shape 649"/>
        <p:cNvGrpSpPr/>
        <p:nvPr/>
      </p:nvGrpSpPr>
      <p:grpSpPr>
        <a:xfrm>
          <a:off x="0" y="0"/>
          <a:ext cx="0" cy="0"/>
          <a:chOff x="0" y="0"/>
          <a:chExt cx="0" cy="0"/>
        </a:xfrm>
      </p:grpSpPr>
      <p:sp>
        <p:nvSpPr>
          <p:cNvPr id="650" name="Google Shape;650;g2fe96b3cc48_0_2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1" name="Google Shape;651;g2fe96b3cc48_0_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0" name="Shape 660"/>
        <p:cNvGrpSpPr/>
        <p:nvPr/>
      </p:nvGrpSpPr>
      <p:grpSpPr>
        <a:xfrm>
          <a:off x="0" y="0"/>
          <a:ext cx="0" cy="0"/>
          <a:chOff x="0" y="0"/>
          <a:chExt cx="0" cy="0"/>
        </a:xfrm>
      </p:grpSpPr>
      <p:sp>
        <p:nvSpPr>
          <p:cNvPr id="661" name="Google Shape;661;g2fe96b3cc48_0_3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62" name="Google Shape;662;g2fe96b3cc48_0_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1" name="Shape 671"/>
        <p:cNvGrpSpPr/>
        <p:nvPr/>
      </p:nvGrpSpPr>
      <p:grpSpPr>
        <a:xfrm>
          <a:off x="0" y="0"/>
          <a:ext cx="0" cy="0"/>
          <a:chOff x="0" y="0"/>
          <a:chExt cx="0" cy="0"/>
        </a:xfrm>
      </p:grpSpPr>
      <p:sp>
        <p:nvSpPr>
          <p:cNvPr id="672" name="Google Shape;672;g2fe96b3cc48_0_4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73" name="Google Shape;673;g2fe96b3cc48_0_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2" name="Shape 682"/>
        <p:cNvGrpSpPr/>
        <p:nvPr/>
      </p:nvGrpSpPr>
      <p:grpSpPr>
        <a:xfrm>
          <a:off x="0" y="0"/>
          <a:ext cx="0" cy="0"/>
          <a:chOff x="0" y="0"/>
          <a:chExt cx="0" cy="0"/>
        </a:xfrm>
      </p:grpSpPr>
      <p:sp>
        <p:nvSpPr>
          <p:cNvPr id="683" name="Google Shape;683;g2fe96b3cc48_0_5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84" name="Google Shape;684;g2fe96b3cc48_0_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3" name="Shape 693"/>
        <p:cNvGrpSpPr/>
        <p:nvPr/>
      </p:nvGrpSpPr>
      <p:grpSpPr>
        <a:xfrm>
          <a:off x="0" y="0"/>
          <a:ext cx="0" cy="0"/>
          <a:chOff x="0" y="0"/>
          <a:chExt cx="0" cy="0"/>
        </a:xfrm>
      </p:grpSpPr>
      <p:sp>
        <p:nvSpPr>
          <p:cNvPr id="694" name="Google Shape;694;g2fe96b3cc48_0_6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95" name="Google Shape;695;g2fe96b3cc48_0_6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3: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7" name="Google Shape;107;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4" name="Shape 704"/>
        <p:cNvGrpSpPr/>
        <p:nvPr/>
      </p:nvGrpSpPr>
      <p:grpSpPr>
        <a:xfrm>
          <a:off x="0" y="0"/>
          <a:ext cx="0" cy="0"/>
          <a:chOff x="0" y="0"/>
          <a:chExt cx="0" cy="0"/>
        </a:xfrm>
      </p:grpSpPr>
      <p:sp>
        <p:nvSpPr>
          <p:cNvPr id="705" name="Google Shape;705;g2fe96b3cc48_0_7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6" name="Google Shape;706;g2fe96b3cc48_0_7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5" name="Shape 715"/>
        <p:cNvGrpSpPr/>
        <p:nvPr/>
      </p:nvGrpSpPr>
      <p:grpSpPr>
        <a:xfrm>
          <a:off x="0" y="0"/>
          <a:ext cx="0" cy="0"/>
          <a:chOff x="0" y="0"/>
          <a:chExt cx="0" cy="0"/>
        </a:xfrm>
      </p:grpSpPr>
      <p:sp>
        <p:nvSpPr>
          <p:cNvPr id="716" name="Google Shape;716;g2fe96b3cc48_0_8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17" name="Google Shape;717;g2fe96b3cc48_0_8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6" name="Shape 726"/>
        <p:cNvGrpSpPr/>
        <p:nvPr/>
      </p:nvGrpSpPr>
      <p:grpSpPr>
        <a:xfrm>
          <a:off x="0" y="0"/>
          <a:ext cx="0" cy="0"/>
          <a:chOff x="0" y="0"/>
          <a:chExt cx="0" cy="0"/>
        </a:xfrm>
      </p:grpSpPr>
      <p:sp>
        <p:nvSpPr>
          <p:cNvPr id="727" name="Google Shape;727;g2fe96b3cc48_0_9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28" name="Google Shape;728;g2fe96b3cc48_0_9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7" name="Shape 737"/>
        <p:cNvGrpSpPr/>
        <p:nvPr/>
      </p:nvGrpSpPr>
      <p:grpSpPr>
        <a:xfrm>
          <a:off x="0" y="0"/>
          <a:ext cx="0" cy="0"/>
          <a:chOff x="0" y="0"/>
          <a:chExt cx="0" cy="0"/>
        </a:xfrm>
      </p:grpSpPr>
      <p:sp>
        <p:nvSpPr>
          <p:cNvPr id="738" name="Google Shape;738;g2fe96b3cc48_0_10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39" name="Google Shape;739;g2fe96b3cc48_0_10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8" name="Shape 748"/>
        <p:cNvGrpSpPr/>
        <p:nvPr/>
      </p:nvGrpSpPr>
      <p:grpSpPr>
        <a:xfrm>
          <a:off x="0" y="0"/>
          <a:ext cx="0" cy="0"/>
          <a:chOff x="0" y="0"/>
          <a:chExt cx="0" cy="0"/>
        </a:xfrm>
      </p:grpSpPr>
      <p:sp>
        <p:nvSpPr>
          <p:cNvPr id="749" name="Google Shape;749;g11017d9a54c_0_7:notes"/>
          <p:cNvSpPr/>
          <p:nvPr>
            <p:ph idx="2" type="sldImg"/>
          </p:nvPr>
        </p:nvSpPr>
        <p:spPr>
          <a:xfrm>
            <a:off x="147638"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50" name="Google Shape;750;g11017d9a54c_0_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4: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7" name="Google Shape;117;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5: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7" name="Google Shape;127;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6: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7" name="Google Shape;137;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15"/>
          <p:cNvSpPr txBox="1"/>
          <p:nvPr>
            <p:ph type="ctrTitle"/>
          </p:nvPr>
        </p:nvSpPr>
        <p:spPr>
          <a:xfrm>
            <a:off x="259757" y="576356"/>
            <a:ext cx="7100400" cy="15888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11" name="Google Shape;11;p15"/>
          <p:cNvSpPr txBox="1"/>
          <p:nvPr>
            <p:ph idx="1" type="subTitle"/>
          </p:nvPr>
        </p:nvSpPr>
        <p:spPr>
          <a:xfrm>
            <a:off x="259750" y="2193823"/>
            <a:ext cx="7100400" cy="613500"/>
          </a:xfrm>
          <a:prstGeom prst="rect">
            <a:avLst/>
          </a:prstGeom>
          <a:noFill/>
          <a:ln>
            <a:noFill/>
          </a:ln>
        </p:spPr>
        <p:txBody>
          <a:bodyPr anchorCtr="0" anchor="t" bIns="74375" lIns="74375" spcFirstLastPara="1" rIns="74375" wrap="square" tIns="74375">
            <a:normAutofit/>
          </a:bodyPr>
          <a:lstStyle>
            <a:lvl1pPr lvl="0" algn="ctr">
              <a:lnSpc>
                <a:spcPct val="100000"/>
              </a:lnSpc>
              <a:spcBef>
                <a:spcPts val="0"/>
              </a:spcBef>
              <a:spcAft>
                <a:spcPts val="0"/>
              </a:spcAft>
              <a:buSzPts val="2300"/>
              <a:buNone/>
              <a:defRPr sz="2300"/>
            </a:lvl1pPr>
            <a:lvl2pPr lvl="1" algn="ctr">
              <a:lnSpc>
                <a:spcPct val="100000"/>
              </a:lnSpc>
              <a:spcBef>
                <a:spcPts val="0"/>
              </a:spcBef>
              <a:spcAft>
                <a:spcPts val="0"/>
              </a:spcAft>
              <a:buSzPts val="2300"/>
              <a:buNone/>
              <a:defRPr sz="2300"/>
            </a:lvl2pPr>
            <a:lvl3pPr lvl="2" algn="ctr">
              <a:lnSpc>
                <a:spcPct val="100000"/>
              </a:lnSpc>
              <a:spcBef>
                <a:spcPts val="0"/>
              </a:spcBef>
              <a:spcAft>
                <a:spcPts val="0"/>
              </a:spcAft>
              <a:buSzPts val="2300"/>
              <a:buNone/>
              <a:defRPr sz="2300"/>
            </a:lvl3pPr>
            <a:lvl4pPr lvl="3" algn="ctr">
              <a:lnSpc>
                <a:spcPct val="100000"/>
              </a:lnSpc>
              <a:spcBef>
                <a:spcPts val="0"/>
              </a:spcBef>
              <a:spcAft>
                <a:spcPts val="0"/>
              </a:spcAft>
              <a:buSzPts val="2300"/>
              <a:buNone/>
              <a:defRPr sz="2300"/>
            </a:lvl4pPr>
            <a:lvl5pPr lvl="4" algn="ctr">
              <a:lnSpc>
                <a:spcPct val="100000"/>
              </a:lnSpc>
              <a:spcBef>
                <a:spcPts val="0"/>
              </a:spcBef>
              <a:spcAft>
                <a:spcPts val="0"/>
              </a:spcAft>
              <a:buSzPts val="2300"/>
              <a:buNone/>
              <a:defRPr sz="2300"/>
            </a:lvl5pPr>
            <a:lvl6pPr lvl="5" algn="ctr">
              <a:lnSpc>
                <a:spcPct val="100000"/>
              </a:lnSpc>
              <a:spcBef>
                <a:spcPts val="0"/>
              </a:spcBef>
              <a:spcAft>
                <a:spcPts val="0"/>
              </a:spcAft>
              <a:buSzPts val="2300"/>
              <a:buNone/>
              <a:defRPr sz="2300"/>
            </a:lvl6pPr>
            <a:lvl7pPr lvl="6" algn="ctr">
              <a:lnSpc>
                <a:spcPct val="100000"/>
              </a:lnSpc>
              <a:spcBef>
                <a:spcPts val="0"/>
              </a:spcBef>
              <a:spcAft>
                <a:spcPts val="0"/>
              </a:spcAft>
              <a:buSzPts val="2300"/>
              <a:buNone/>
              <a:defRPr sz="2300"/>
            </a:lvl7pPr>
            <a:lvl8pPr lvl="7" algn="ctr">
              <a:lnSpc>
                <a:spcPct val="100000"/>
              </a:lnSpc>
              <a:spcBef>
                <a:spcPts val="0"/>
              </a:spcBef>
              <a:spcAft>
                <a:spcPts val="0"/>
              </a:spcAft>
              <a:buSzPts val="2300"/>
              <a:buNone/>
              <a:defRPr sz="2300"/>
            </a:lvl8pPr>
            <a:lvl9pPr lvl="8" algn="ctr">
              <a:lnSpc>
                <a:spcPct val="100000"/>
              </a:lnSpc>
              <a:spcBef>
                <a:spcPts val="0"/>
              </a:spcBef>
              <a:spcAft>
                <a:spcPts val="0"/>
              </a:spcAft>
              <a:buSzPts val="2300"/>
              <a:buNone/>
              <a:defRPr sz="2300"/>
            </a:lvl9pPr>
          </a:lstStyle>
          <a:p/>
        </p:txBody>
      </p:sp>
      <p:sp>
        <p:nvSpPr>
          <p:cNvPr id="12" name="Google Shape;12;p15"/>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24"/>
          <p:cNvSpPr txBox="1"/>
          <p:nvPr>
            <p:ph hasCustomPrompt="1" type="title"/>
          </p:nvPr>
        </p:nvSpPr>
        <p:spPr>
          <a:xfrm>
            <a:off x="259750" y="856223"/>
            <a:ext cx="7100400" cy="15198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9800"/>
              <a:buNone/>
              <a:defRPr sz="9800"/>
            </a:lvl1pPr>
            <a:lvl2pPr lvl="1" algn="ctr">
              <a:lnSpc>
                <a:spcPct val="100000"/>
              </a:lnSpc>
              <a:spcBef>
                <a:spcPts val="0"/>
              </a:spcBef>
              <a:spcAft>
                <a:spcPts val="0"/>
              </a:spcAft>
              <a:buSzPts val="9800"/>
              <a:buNone/>
              <a:defRPr sz="9800"/>
            </a:lvl2pPr>
            <a:lvl3pPr lvl="2" algn="ctr">
              <a:lnSpc>
                <a:spcPct val="100000"/>
              </a:lnSpc>
              <a:spcBef>
                <a:spcPts val="0"/>
              </a:spcBef>
              <a:spcAft>
                <a:spcPts val="0"/>
              </a:spcAft>
              <a:buSzPts val="9800"/>
              <a:buNone/>
              <a:defRPr sz="9800"/>
            </a:lvl3pPr>
            <a:lvl4pPr lvl="3" algn="ctr">
              <a:lnSpc>
                <a:spcPct val="100000"/>
              </a:lnSpc>
              <a:spcBef>
                <a:spcPts val="0"/>
              </a:spcBef>
              <a:spcAft>
                <a:spcPts val="0"/>
              </a:spcAft>
              <a:buSzPts val="9800"/>
              <a:buNone/>
              <a:defRPr sz="9800"/>
            </a:lvl4pPr>
            <a:lvl5pPr lvl="4" algn="ctr">
              <a:lnSpc>
                <a:spcPct val="100000"/>
              </a:lnSpc>
              <a:spcBef>
                <a:spcPts val="0"/>
              </a:spcBef>
              <a:spcAft>
                <a:spcPts val="0"/>
              </a:spcAft>
              <a:buSzPts val="9800"/>
              <a:buNone/>
              <a:defRPr sz="9800"/>
            </a:lvl5pPr>
            <a:lvl6pPr lvl="5" algn="ctr">
              <a:lnSpc>
                <a:spcPct val="100000"/>
              </a:lnSpc>
              <a:spcBef>
                <a:spcPts val="0"/>
              </a:spcBef>
              <a:spcAft>
                <a:spcPts val="0"/>
              </a:spcAft>
              <a:buSzPts val="9800"/>
              <a:buNone/>
              <a:defRPr sz="9800"/>
            </a:lvl6pPr>
            <a:lvl7pPr lvl="6" algn="ctr">
              <a:lnSpc>
                <a:spcPct val="100000"/>
              </a:lnSpc>
              <a:spcBef>
                <a:spcPts val="0"/>
              </a:spcBef>
              <a:spcAft>
                <a:spcPts val="0"/>
              </a:spcAft>
              <a:buSzPts val="9800"/>
              <a:buNone/>
              <a:defRPr sz="9800"/>
            </a:lvl7pPr>
            <a:lvl8pPr lvl="7" algn="ctr">
              <a:lnSpc>
                <a:spcPct val="100000"/>
              </a:lnSpc>
              <a:spcBef>
                <a:spcPts val="0"/>
              </a:spcBef>
              <a:spcAft>
                <a:spcPts val="0"/>
              </a:spcAft>
              <a:buSzPts val="9800"/>
              <a:buNone/>
              <a:defRPr sz="9800"/>
            </a:lvl8pPr>
            <a:lvl9pPr lvl="8" algn="ctr">
              <a:lnSpc>
                <a:spcPct val="100000"/>
              </a:lnSpc>
              <a:spcBef>
                <a:spcPts val="0"/>
              </a:spcBef>
              <a:spcAft>
                <a:spcPts val="0"/>
              </a:spcAft>
              <a:buSzPts val="9800"/>
              <a:buNone/>
              <a:defRPr sz="9800"/>
            </a:lvl9pPr>
          </a:lstStyle>
          <a:p>
            <a:r>
              <a:t>xx%</a:t>
            </a:r>
          </a:p>
        </p:txBody>
      </p:sp>
      <p:sp>
        <p:nvSpPr>
          <p:cNvPr id="46" name="Google Shape;46;p24"/>
          <p:cNvSpPr txBox="1"/>
          <p:nvPr>
            <p:ph idx="1" type="body"/>
          </p:nvPr>
        </p:nvSpPr>
        <p:spPr>
          <a:xfrm>
            <a:off x="259750" y="2440056"/>
            <a:ext cx="7100400" cy="1006800"/>
          </a:xfrm>
          <a:prstGeom prst="rect">
            <a:avLst/>
          </a:prstGeom>
          <a:noFill/>
          <a:ln>
            <a:noFill/>
          </a:ln>
        </p:spPr>
        <p:txBody>
          <a:bodyPr anchorCtr="0" anchor="t" bIns="74375" lIns="74375" spcFirstLastPara="1" rIns="74375" wrap="square" tIns="74375">
            <a:normAutofit/>
          </a:bodyPr>
          <a:lstStyle>
            <a:lvl1pPr indent="-323850" lvl="0" marL="457200" algn="ctr">
              <a:lnSpc>
                <a:spcPct val="115000"/>
              </a:lnSpc>
              <a:spcBef>
                <a:spcPts val="0"/>
              </a:spcBef>
              <a:spcAft>
                <a:spcPts val="0"/>
              </a:spcAft>
              <a:buSzPts val="1500"/>
              <a:buChar char="●"/>
              <a:defRPr/>
            </a:lvl1pPr>
            <a:lvl2pPr indent="-298450" lvl="1" marL="914400" algn="ctr">
              <a:lnSpc>
                <a:spcPct val="115000"/>
              </a:lnSpc>
              <a:spcBef>
                <a:spcPts val="0"/>
              </a:spcBef>
              <a:spcAft>
                <a:spcPts val="0"/>
              </a:spcAft>
              <a:buSzPts val="1100"/>
              <a:buChar char="○"/>
              <a:defRPr/>
            </a:lvl2pPr>
            <a:lvl3pPr indent="-298450" lvl="2" marL="1371600" algn="ctr">
              <a:lnSpc>
                <a:spcPct val="115000"/>
              </a:lnSpc>
              <a:spcBef>
                <a:spcPts val="0"/>
              </a:spcBef>
              <a:spcAft>
                <a:spcPts val="0"/>
              </a:spcAft>
              <a:buSzPts val="1100"/>
              <a:buChar char="■"/>
              <a:defRPr/>
            </a:lvl3pPr>
            <a:lvl4pPr indent="-298450" lvl="3" marL="1828800" algn="ctr">
              <a:lnSpc>
                <a:spcPct val="115000"/>
              </a:lnSpc>
              <a:spcBef>
                <a:spcPts val="0"/>
              </a:spcBef>
              <a:spcAft>
                <a:spcPts val="0"/>
              </a:spcAft>
              <a:buSzPts val="1100"/>
              <a:buChar char="●"/>
              <a:defRPr/>
            </a:lvl4pPr>
            <a:lvl5pPr indent="-298450" lvl="4" marL="2286000" algn="ctr">
              <a:lnSpc>
                <a:spcPct val="115000"/>
              </a:lnSpc>
              <a:spcBef>
                <a:spcPts val="0"/>
              </a:spcBef>
              <a:spcAft>
                <a:spcPts val="0"/>
              </a:spcAft>
              <a:buSzPts val="1100"/>
              <a:buChar char="○"/>
              <a:defRPr/>
            </a:lvl5pPr>
            <a:lvl6pPr indent="-298450" lvl="5" marL="2743200" algn="ctr">
              <a:lnSpc>
                <a:spcPct val="115000"/>
              </a:lnSpc>
              <a:spcBef>
                <a:spcPts val="0"/>
              </a:spcBef>
              <a:spcAft>
                <a:spcPts val="0"/>
              </a:spcAft>
              <a:buSzPts val="1100"/>
              <a:buChar char="■"/>
              <a:defRPr/>
            </a:lvl6pPr>
            <a:lvl7pPr indent="-298450" lvl="6" marL="3200400" algn="ctr">
              <a:lnSpc>
                <a:spcPct val="115000"/>
              </a:lnSpc>
              <a:spcBef>
                <a:spcPts val="0"/>
              </a:spcBef>
              <a:spcAft>
                <a:spcPts val="0"/>
              </a:spcAft>
              <a:buSzPts val="1100"/>
              <a:buChar char="●"/>
              <a:defRPr/>
            </a:lvl7pPr>
            <a:lvl8pPr indent="-298450" lvl="7" marL="3657600" algn="ctr">
              <a:lnSpc>
                <a:spcPct val="115000"/>
              </a:lnSpc>
              <a:spcBef>
                <a:spcPts val="0"/>
              </a:spcBef>
              <a:spcAft>
                <a:spcPts val="0"/>
              </a:spcAft>
              <a:buSzPts val="1100"/>
              <a:buChar char="○"/>
              <a:defRPr/>
            </a:lvl8pPr>
            <a:lvl9pPr indent="-298450" lvl="8" marL="4114800" algn="ctr">
              <a:lnSpc>
                <a:spcPct val="115000"/>
              </a:lnSpc>
              <a:spcBef>
                <a:spcPts val="0"/>
              </a:spcBef>
              <a:spcAft>
                <a:spcPts val="0"/>
              </a:spcAft>
              <a:buSzPts val="1100"/>
              <a:buChar char="■"/>
              <a:defRPr/>
            </a:lvl9pPr>
          </a:lstStyle>
          <a:p/>
        </p:txBody>
      </p:sp>
      <p:sp>
        <p:nvSpPr>
          <p:cNvPr id="47" name="Google Shape;47;p24"/>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25"/>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16"/>
          <p:cNvSpPr txBox="1"/>
          <p:nvPr>
            <p:ph type="title"/>
          </p:nvPr>
        </p:nvSpPr>
        <p:spPr>
          <a:xfrm>
            <a:off x="259750" y="1664917"/>
            <a:ext cx="7100400" cy="651600"/>
          </a:xfrm>
          <a:prstGeom prst="rect">
            <a:avLst/>
          </a:prstGeom>
          <a:noFill/>
          <a:ln>
            <a:noFill/>
          </a:ln>
        </p:spPr>
        <p:txBody>
          <a:bodyPr anchorCtr="0" anchor="ctr" bIns="74375" lIns="74375" spcFirstLastPara="1" rIns="74375" wrap="square" tIns="74375">
            <a:normAutofit/>
          </a:bodyPr>
          <a:lstStyle>
            <a:lvl1pPr lvl="0" algn="ctr">
              <a:lnSpc>
                <a:spcPct val="100000"/>
              </a:lnSpc>
              <a:spcBef>
                <a:spcPts val="0"/>
              </a:spcBef>
              <a:spcAft>
                <a:spcPts val="0"/>
              </a:spcAft>
              <a:buSzPts val="2900"/>
              <a:buNone/>
              <a:defRPr sz="2900"/>
            </a:lvl1pPr>
            <a:lvl2pPr lvl="1" algn="ctr">
              <a:lnSpc>
                <a:spcPct val="100000"/>
              </a:lnSpc>
              <a:spcBef>
                <a:spcPts val="0"/>
              </a:spcBef>
              <a:spcAft>
                <a:spcPts val="0"/>
              </a:spcAft>
              <a:buSzPts val="2900"/>
              <a:buNone/>
              <a:defRPr sz="2900"/>
            </a:lvl2pPr>
            <a:lvl3pPr lvl="2" algn="ctr">
              <a:lnSpc>
                <a:spcPct val="100000"/>
              </a:lnSpc>
              <a:spcBef>
                <a:spcPts val="0"/>
              </a:spcBef>
              <a:spcAft>
                <a:spcPts val="0"/>
              </a:spcAft>
              <a:buSzPts val="2900"/>
              <a:buNone/>
              <a:defRPr sz="2900"/>
            </a:lvl3pPr>
            <a:lvl4pPr lvl="3" algn="ctr">
              <a:lnSpc>
                <a:spcPct val="100000"/>
              </a:lnSpc>
              <a:spcBef>
                <a:spcPts val="0"/>
              </a:spcBef>
              <a:spcAft>
                <a:spcPts val="0"/>
              </a:spcAft>
              <a:buSzPts val="2900"/>
              <a:buNone/>
              <a:defRPr sz="2900"/>
            </a:lvl4pPr>
            <a:lvl5pPr lvl="4" algn="ctr">
              <a:lnSpc>
                <a:spcPct val="100000"/>
              </a:lnSpc>
              <a:spcBef>
                <a:spcPts val="0"/>
              </a:spcBef>
              <a:spcAft>
                <a:spcPts val="0"/>
              </a:spcAft>
              <a:buSzPts val="2900"/>
              <a:buNone/>
              <a:defRPr sz="2900"/>
            </a:lvl5pPr>
            <a:lvl6pPr lvl="5" algn="ctr">
              <a:lnSpc>
                <a:spcPct val="100000"/>
              </a:lnSpc>
              <a:spcBef>
                <a:spcPts val="0"/>
              </a:spcBef>
              <a:spcAft>
                <a:spcPts val="0"/>
              </a:spcAft>
              <a:buSzPts val="2900"/>
              <a:buNone/>
              <a:defRPr sz="2900"/>
            </a:lvl6pPr>
            <a:lvl7pPr lvl="6" algn="ctr">
              <a:lnSpc>
                <a:spcPct val="100000"/>
              </a:lnSpc>
              <a:spcBef>
                <a:spcPts val="0"/>
              </a:spcBef>
              <a:spcAft>
                <a:spcPts val="0"/>
              </a:spcAft>
              <a:buSzPts val="2900"/>
              <a:buNone/>
              <a:defRPr sz="2900"/>
            </a:lvl7pPr>
            <a:lvl8pPr lvl="7" algn="ctr">
              <a:lnSpc>
                <a:spcPct val="100000"/>
              </a:lnSpc>
              <a:spcBef>
                <a:spcPts val="0"/>
              </a:spcBef>
              <a:spcAft>
                <a:spcPts val="0"/>
              </a:spcAft>
              <a:buSzPts val="2900"/>
              <a:buNone/>
              <a:defRPr sz="2900"/>
            </a:lvl8pPr>
            <a:lvl9pPr lvl="8" algn="ctr">
              <a:lnSpc>
                <a:spcPct val="100000"/>
              </a:lnSpc>
              <a:spcBef>
                <a:spcPts val="0"/>
              </a:spcBef>
              <a:spcAft>
                <a:spcPts val="0"/>
              </a:spcAft>
              <a:buSzPts val="2900"/>
              <a:buNone/>
              <a:defRPr sz="2900"/>
            </a:lvl9pPr>
          </a:lstStyle>
          <a:p/>
        </p:txBody>
      </p:sp>
      <p:sp>
        <p:nvSpPr>
          <p:cNvPr id="15" name="Google Shape;15;p16"/>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17"/>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18" name="Google Shape;18;p17"/>
          <p:cNvSpPr txBox="1"/>
          <p:nvPr>
            <p:ph idx="1" type="body"/>
          </p:nvPr>
        </p:nvSpPr>
        <p:spPr>
          <a:xfrm>
            <a:off x="259750" y="892101"/>
            <a:ext cx="7100400" cy="2644500"/>
          </a:xfrm>
          <a:prstGeom prst="rect">
            <a:avLst/>
          </a:prstGeom>
          <a:noFill/>
          <a:ln>
            <a:noFill/>
          </a:ln>
        </p:spPr>
        <p:txBody>
          <a:bodyPr anchorCtr="0" anchor="t" bIns="74375" lIns="74375" spcFirstLastPara="1" rIns="74375" wrap="square" tIns="74375">
            <a:normAutofit/>
          </a:bodyPr>
          <a:lstStyle>
            <a:lvl1pPr indent="-323850" lvl="0" marL="457200" algn="l">
              <a:lnSpc>
                <a:spcPct val="115000"/>
              </a:lnSpc>
              <a:spcBef>
                <a:spcPts val="0"/>
              </a:spcBef>
              <a:spcAft>
                <a:spcPts val="0"/>
              </a:spcAft>
              <a:buSzPts val="15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19" name="Google Shape;19;p17"/>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18"/>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22" name="Google Shape;22;p18"/>
          <p:cNvSpPr txBox="1"/>
          <p:nvPr>
            <p:ph idx="1" type="body"/>
          </p:nvPr>
        </p:nvSpPr>
        <p:spPr>
          <a:xfrm>
            <a:off x="259750" y="892101"/>
            <a:ext cx="3333300" cy="2644500"/>
          </a:xfrm>
          <a:prstGeom prst="rect">
            <a:avLst/>
          </a:prstGeom>
          <a:noFill/>
          <a:ln>
            <a:noFill/>
          </a:ln>
        </p:spPr>
        <p:txBody>
          <a:bodyPr anchorCtr="0" anchor="t" bIns="74375" lIns="74375" spcFirstLastPara="1" rIns="74375" wrap="square" tIns="74375">
            <a:normAutofit/>
          </a:bodyPr>
          <a:lstStyle>
            <a:lvl1pPr indent="-298450" lvl="0" marL="457200" algn="l">
              <a:lnSpc>
                <a:spcPct val="115000"/>
              </a:lnSpc>
              <a:spcBef>
                <a:spcPts val="0"/>
              </a:spcBef>
              <a:spcAft>
                <a:spcPts val="0"/>
              </a:spcAft>
              <a:buSzPts val="1100"/>
              <a:buChar char="●"/>
              <a:defRPr sz="11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23" name="Google Shape;23;p18"/>
          <p:cNvSpPr txBox="1"/>
          <p:nvPr>
            <p:ph idx="2" type="body"/>
          </p:nvPr>
        </p:nvSpPr>
        <p:spPr>
          <a:xfrm>
            <a:off x="4027000" y="892101"/>
            <a:ext cx="3333300" cy="2644500"/>
          </a:xfrm>
          <a:prstGeom prst="rect">
            <a:avLst/>
          </a:prstGeom>
          <a:noFill/>
          <a:ln>
            <a:noFill/>
          </a:ln>
        </p:spPr>
        <p:txBody>
          <a:bodyPr anchorCtr="0" anchor="t" bIns="74375" lIns="74375" spcFirstLastPara="1" rIns="74375" wrap="square" tIns="74375">
            <a:normAutofit/>
          </a:bodyPr>
          <a:lstStyle>
            <a:lvl1pPr indent="-298450" lvl="0" marL="457200" algn="l">
              <a:lnSpc>
                <a:spcPct val="115000"/>
              </a:lnSpc>
              <a:spcBef>
                <a:spcPts val="0"/>
              </a:spcBef>
              <a:spcAft>
                <a:spcPts val="0"/>
              </a:spcAft>
              <a:buSzPts val="1100"/>
              <a:buChar char="●"/>
              <a:defRPr sz="11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24" name="Google Shape;24;p18"/>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19"/>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27" name="Google Shape;27;p19"/>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20"/>
          <p:cNvSpPr txBox="1"/>
          <p:nvPr>
            <p:ph type="title"/>
          </p:nvPr>
        </p:nvSpPr>
        <p:spPr>
          <a:xfrm>
            <a:off x="259750" y="430076"/>
            <a:ext cx="2340000" cy="585000"/>
          </a:xfrm>
          <a:prstGeom prst="rect">
            <a:avLst/>
          </a:prstGeom>
          <a:noFill/>
          <a:ln>
            <a:noFill/>
          </a:ln>
        </p:spPr>
        <p:txBody>
          <a:bodyPr anchorCtr="0" anchor="b" bIns="74375" lIns="74375" spcFirstLastPara="1" rIns="74375" wrap="square" tIns="74375">
            <a:normAutofit/>
          </a:bodyPr>
          <a:lstStyle>
            <a:lvl1pPr lvl="0" algn="l">
              <a:lnSpc>
                <a:spcPct val="100000"/>
              </a:lnSpc>
              <a:spcBef>
                <a:spcPts val="0"/>
              </a:spcBef>
              <a:spcAft>
                <a:spcPts val="0"/>
              </a:spcAft>
              <a:buSzPts val="2000"/>
              <a:buNone/>
              <a:defRPr sz="2000"/>
            </a:lvl1pPr>
            <a:lvl2pPr lvl="1" algn="l">
              <a:lnSpc>
                <a:spcPct val="100000"/>
              </a:lnSpc>
              <a:spcBef>
                <a:spcPts val="0"/>
              </a:spcBef>
              <a:spcAft>
                <a:spcPts val="0"/>
              </a:spcAft>
              <a:buSzPts val="2000"/>
              <a:buNone/>
              <a:defRPr sz="2000"/>
            </a:lvl2pPr>
            <a:lvl3pPr lvl="2" algn="l">
              <a:lnSpc>
                <a:spcPct val="100000"/>
              </a:lnSpc>
              <a:spcBef>
                <a:spcPts val="0"/>
              </a:spcBef>
              <a:spcAft>
                <a:spcPts val="0"/>
              </a:spcAft>
              <a:buSzPts val="2000"/>
              <a:buNone/>
              <a:defRPr sz="2000"/>
            </a:lvl3pPr>
            <a:lvl4pPr lvl="3" algn="l">
              <a:lnSpc>
                <a:spcPct val="100000"/>
              </a:lnSpc>
              <a:spcBef>
                <a:spcPts val="0"/>
              </a:spcBef>
              <a:spcAft>
                <a:spcPts val="0"/>
              </a:spcAft>
              <a:buSzPts val="2000"/>
              <a:buNone/>
              <a:defRPr sz="2000"/>
            </a:lvl4pPr>
            <a:lvl5pPr lvl="4" algn="l">
              <a:lnSpc>
                <a:spcPct val="100000"/>
              </a:lnSpc>
              <a:spcBef>
                <a:spcPts val="0"/>
              </a:spcBef>
              <a:spcAft>
                <a:spcPts val="0"/>
              </a:spcAft>
              <a:buSzPts val="2000"/>
              <a:buNone/>
              <a:defRPr sz="2000"/>
            </a:lvl5pPr>
            <a:lvl6pPr lvl="5" algn="l">
              <a:lnSpc>
                <a:spcPct val="100000"/>
              </a:lnSpc>
              <a:spcBef>
                <a:spcPts val="0"/>
              </a:spcBef>
              <a:spcAft>
                <a:spcPts val="0"/>
              </a:spcAft>
              <a:buSzPts val="2000"/>
              <a:buNone/>
              <a:defRPr sz="2000"/>
            </a:lvl6pPr>
            <a:lvl7pPr lvl="6" algn="l">
              <a:lnSpc>
                <a:spcPct val="100000"/>
              </a:lnSpc>
              <a:spcBef>
                <a:spcPts val="0"/>
              </a:spcBef>
              <a:spcAft>
                <a:spcPts val="0"/>
              </a:spcAft>
              <a:buSzPts val="2000"/>
              <a:buNone/>
              <a:defRPr sz="2000"/>
            </a:lvl7pPr>
            <a:lvl8pPr lvl="7" algn="l">
              <a:lnSpc>
                <a:spcPct val="100000"/>
              </a:lnSpc>
              <a:spcBef>
                <a:spcPts val="0"/>
              </a:spcBef>
              <a:spcAft>
                <a:spcPts val="0"/>
              </a:spcAft>
              <a:buSzPts val="2000"/>
              <a:buNone/>
              <a:defRPr sz="2000"/>
            </a:lvl8pPr>
            <a:lvl9pPr lvl="8" algn="l">
              <a:lnSpc>
                <a:spcPct val="100000"/>
              </a:lnSpc>
              <a:spcBef>
                <a:spcPts val="0"/>
              </a:spcBef>
              <a:spcAft>
                <a:spcPts val="0"/>
              </a:spcAft>
              <a:buSzPts val="2000"/>
              <a:buNone/>
              <a:defRPr sz="2000"/>
            </a:lvl9pPr>
          </a:lstStyle>
          <a:p/>
        </p:txBody>
      </p:sp>
      <p:sp>
        <p:nvSpPr>
          <p:cNvPr id="30" name="Google Shape;30;p20"/>
          <p:cNvSpPr txBox="1"/>
          <p:nvPr>
            <p:ph idx="1" type="body"/>
          </p:nvPr>
        </p:nvSpPr>
        <p:spPr>
          <a:xfrm>
            <a:off x="259750" y="1075653"/>
            <a:ext cx="2340000" cy="2461200"/>
          </a:xfrm>
          <a:prstGeom prst="rect">
            <a:avLst/>
          </a:prstGeom>
          <a:noFill/>
          <a:ln>
            <a:noFill/>
          </a:ln>
        </p:spPr>
        <p:txBody>
          <a:bodyPr anchorCtr="0" anchor="t" bIns="74375" lIns="74375" spcFirstLastPara="1" rIns="74375" wrap="square" tIns="74375">
            <a:normAutofit/>
          </a:bodyPr>
          <a:lstStyle>
            <a:lvl1pPr indent="-292100" lvl="0" marL="457200" algn="l">
              <a:lnSpc>
                <a:spcPct val="115000"/>
              </a:lnSpc>
              <a:spcBef>
                <a:spcPts val="0"/>
              </a:spcBef>
              <a:spcAft>
                <a:spcPts val="0"/>
              </a:spcAft>
              <a:buSzPts val="1000"/>
              <a:buChar char="●"/>
              <a:defRPr sz="10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31" name="Google Shape;31;p20"/>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21"/>
          <p:cNvSpPr txBox="1"/>
          <p:nvPr>
            <p:ph type="title"/>
          </p:nvPr>
        </p:nvSpPr>
        <p:spPr>
          <a:xfrm>
            <a:off x="408542" y="348449"/>
            <a:ext cx="5306400" cy="3166500"/>
          </a:xfrm>
          <a:prstGeom prst="rect">
            <a:avLst/>
          </a:prstGeom>
          <a:noFill/>
          <a:ln>
            <a:noFill/>
          </a:ln>
        </p:spPr>
        <p:txBody>
          <a:bodyPr anchorCtr="0" anchor="ctr" bIns="74375" lIns="74375" spcFirstLastPara="1" rIns="74375" wrap="square" tIns="74375">
            <a:normAutofit/>
          </a:bodyPr>
          <a:lstStyle>
            <a:lvl1pPr lvl="0" algn="l">
              <a:lnSpc>
                <a:spcPct val="100000"/>
              </a:lnSpc>
              <a:spcBef>
                <a:spcPts val="0"/>
              </a:spcBef>
              <a:spcAft>
                <a:spcPts val="0"/>
              </a:spcAft>
              <a:buSzPts val="3900"/>
              <a:buNone/>
              <a:defRPr sz="3900"/>
            </a:lvl1pPr>
            <a:lvl2pPr lvl="1" algn="l">
              <a:lnSpc>
                <a:spcPct val="100000"/>
              </a:lnSpc>
              <a:spcBef>
                <a:spcPts val="0"/>
              </a:spcBef>
              <a:spcAft>
                <a:spcPts val="0"/>
              </a:spcAft>
              <a:buSzPts val="3900"/>
              <a:buNone/>
              <a:defRPr sz="3900"/>
            </a:lvl2pPr>
            <a:lvl3pPr lvl="2" algn="l">
              <a:lnSpc>
                <a:spcPct val="100000"/>
              </a:lnSpc>
              <a:spcBef>
                <a:spcPts val="0"/>
              </a:spcBef>
              <a:spcAft>
                <a:spcPts val="0"/>
              </a:spcAft>
              <a:buSzPts val="3900"/>
              <a:buNone/>
              <a:defRPr sz="3900"/>
            </a:lvl3pPr>
            <a:lvl4pPr lvl="3" algn="l">
              <a:lnSpc>
                <a:spcPct val="100000"/>
              </a:lnSpc>
              <a:spcBef>
                <a:spcPts val="0"/>
              </a:spcBef>
              <a:spcAft>
                <a:spcPts val="0"/>
              </a:spcAft>
              <a:buSzPts val="3900"/>
              <a:buNone/>
              <a:defRPr sz="3900"/>
            </a:lvl4pPr>
            <a:lvl5pPr lvl="4" algn="l">
              <a:lnSpc>
                <a:spcPct val="100000"/>
              </a:lnSpc>
              <a:spcBef>
                <a:spcPts val="0"/>
              </a:spcBef>
              <a:spcAft>
                <a:spcPts val="0"/>
              </a:spcAft>
              <a:buSzPts val="3900"/>
              <a:buNone/>
              <a:defRPr sz="3900"/>
            </a:lvl5pPr>
            <a:lvl6pPr lvl="5" algn="l">
              <a:lnSpc>
                <a:spcPct val="100000"/>
              </a:lnSpc>
              <a:spcBef>
                <a:spcPts val="0"/>
              </a:spcBef>
              <a:spcAft>
                <a:spcPts val="0"/>
              </a:spcAft>
              <a:buSzPts val="3900"/>
              <a:buNone/>
              <a:defRPr sz="3900"/>
            </a:lvl6pPr>
            <a:lvl7pPr lvl="6" algn="l">
              <a:lnSpc>
                <a:spcPct val="100000"/>
              </a:lnSpc>
              <a:spcBef>
                <a:spcPts val="0"/>
              </a:spcBef>
              <a:spcAft>
                <a:spcPts val="0"/>
              </a:spcAft>
              <a:buSzPts val="3900"/>
              <a:buNone/>
              <a:defRPr sz="3900"/>
            </a:lvl7pPr>
            <a:lvl8pPr lvl="7" algn="l">
              <a:lnSpc>
                <a:spcPct val="100000"/>
              </a:lnSpc>
              <a:spcBef>
                <a:spcPts val="0"/>
              </a:spcBef>
              <a:spcAft>
                <a:spcPts val="0"/>
              </a:spcAft>
              <a:buSzPts val="3900"/>
              <a:buNone/>
              <a:defRPr sz="3900"/>
            </a:lvl8pPr>
            <a:lvl9pPr lvl="8" algn="l">
              <a:lnSpc>
                <a:spcPct val="100000"/>
              </a:lnSpc>
              <a:spcBef>
                <a:spcPts val="0"/>
              </a:spcBef>
              <a:spcAft>
                <a:spcPts val="0"/>
              </a:spcAft>
              <a:buSzPts val="3900"/>
              <a:buNone/>
              <a:defRPr sz="3900"/>
            </a:lvl9pPr>
          </a:lstStyle>
          <a:p/>
        </p:txBody>
      </p:sp>
      <p:sp>
        <p:nvSpPr>
          <p:cNvPr id="34" name="Google Shape;34;p21"/>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22"/>
          <p:cNvSpPr/>
          <p:nvPr/>
        </p:nvSpPr>
        <p:spPr>
          <a:xfrm>
            <a:off x="3810000" y="-97"/>
            <a:ext cx="3810000" cy="3981300"/>
          </a:xfrm>
          <a:prstGeom prst="rect">
            <a:avLst/>
          </a:prstGeom>
          <a:solidFill>
            <a:schemeClr val="lt2"/>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7" name="Google Shape;37;p22"/>
          <p:cNvSpPr txBox="1"/>
          <p:nvPr>
            <p:ph type="title"/>
          </p:nvPr>
        </p:nvSpPr>
        <p:spPr>
          <a:xfrm>
            <a:off x="221250" y="954569"/>
            <a:ext cx="3371100" cy="11475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3400"/>
              <a:buNone/>
              <a:defRPr sz="3400"/>
            </a:lvl1pPr>
            <a:lvl2pPr lvl="1" algn="ctr">
              <a:lnSpc>
                <a:spcPct val="100000"/>
              </a:lnSpc>
              <a:spcBef>
                <a:spcPts val="0"/>
              </a:spcBef>
              <a:spcAft>
                <a:spcPts val="0"/>
              </a:spcAft>
              <a:buSzPts val="3400"/>
              <a:buNone/>
              <a:defRPr sz="3400"/>
            </a:lvl2pPr>
            <a:lvl3pPr lvl="2" algn="ctr">
              <a:lnSpc>
                <a:spcPct val="100000"/>
              </a:lnSpc>
              <a:spcBef>
                <a:spcPts val="0"/>
              </a:spcBef>
              <a:spcAft>
                <a:spcPts val="0"/>
              </a:spcAft>
              <a:buSzPts val="3400"/>
              <a:buNone/>
              <a:defRPr sz="3400"/>
            </a:lvl3pPr>
            <a:lvl4pPr lvl="3" algn="ctr">
              <a:lnSpc>
                <a:spcPct val="100000"/>
              </a:lnSpc>
              <a:spcBef>
                <a:spcPts val="0"/>
              </a:spcBef>
              <a:spcAft>
                <a:spcPts val="0"/>
              </a:spcAft>
              <a:buSzPts val="3400"/>
              <a:buNone/>
              <a:defRPr sz="3400"/>
            </a:lvl4pPr>
            <a:lvl5pPr lvl="4" algn="ctr">
              <a:lnSpc>
                <a:spcPct val="100000"/>
              </a:lnSpc>
              <a:spcBef>
                <a:spcPts val="0"/>
              </a:spcBef>
              <a:spcAft>
                <a:spcPts val="0"/>
              </a:spcAft>
              <a:buSzPts val="3400"/>
              <a:buNone/>
              <a:defRPr sz="3400"/>
            </a:lvl5pPr>
            <a:lvl6pPr lvl="5" algn="ctr">
              <a:lnSpc>
                <a:spcPct val="100000"/>
              </a:lnSpc>
              <a:spcBef>
                <a:spcPts val="0"/>
              </a:spcBef>
              <a:spcAft>
                <a:spcPts val="0"/>
              </a:spcAft>
              <a:buSzPts val="3400"/>
              <a:buNone/>
              <a:defRPr sz="3400"/>
            </a:lvl6pPr>
            <a:lvl7pPr lvl="6" algn="ctr">
              <a:lnSpc>
                <a:spcPct val="100000"/>
              </a:lnSpc>
              <a:spcBef>
                <a:spcPts val="0"/>
              </a:spcBef>
              <a:spcAft>
                <a:spcPts val="0"/>
              </a:spcAft>
              <a:buSzPts val="3400"/>
              <a:buNone/>
              <a:defRPr sz="3400"/>
            </a:lvl7pPr>
            <a:lvl8pPr lvl="7" algn="ctr">
              <a:lnSpc>
                <a:spcPct val="100000"/>
              </a:lnSpc>
              <a:spcBef>
                <a:spcPts val="0"/>
              </a:spcBef>
              <a:spcAft>
                <a:spcPts val="0"/>
              </a:spcAft>
              <a:buSzPts val="3400"/>
              <a:buNone/>
              <a:defRPr sz="3400"/>
            </a:lvl8pPr>
            <a:lvl9pPr lvl="8" algn="ctr">
              <a:lnSpc>
                <a:spcPct val="100000"/>
              </a:lnSpc>
              <a:spcBef>
                <a:spcPts val="0"/>
              </a:spcBef>
              <a:spcAft>
                <a:spcPts val="0"/>
              </a:spcAft>
              <a:buSzPts val="3400"/>
              <a:buNone/>
              <a:defRPr sz="3400"/>
            </a:lvl9pPr>
          </a:lstStyle>
          <a:p/>
        </p:txBody>
      </p:sp>
      <p:sp>
        <p:nvSpPr>
          <p:cNvPr id="38" name="Google Shape;38;p22"/>
          <p:cNvSpPr txBox="1"/>
          <p:nvPr>
            <p:ph idx="1" type="subTitle"/>
          </p:nvPr>
        </p:nvSpPr>
        <p:spPr>
          <a:xfrm>
            <a:off x="221250" y="2169788"/>
            <a:ext cx="3371100" cy="956100"/>
          </a:xfrm>
          <a:prstGeom prst="rect">
            <a:avLst/>
          </a:prstGeom>
          <a:noFill/>
          <a:ln>
            <a:noFill/>
          </a:ln>
        </p:spPr>
        <p:txBody>
          <a:bodyPr anchorCtr="0" anchor="t" bIns="74375" lIns="74375" spcFirstLastPara="1" rIns="74375" wrap="square" tIns="74375">
            <a:normAutofit/>
          </a:bodyPr>
          <a:lstStyle>
            <a:lvl1pPr lvl="0" algn="ctr">
              <a:lnSpc>
                <a:spcPct val="100000"/>
              </a:lnSpc>
              <a:spcBef>
                <a:spcPts val="0"/>
              </a:spcBef>
              <a:spcAft>
                <a:spcPts val="0"/>
              </a:spcAft>
              <a:buSzPts val="1700"/>
              <a:buNone/>
              <a:defRPr sz="1700"/>
            </a:lvl1pPr>
            <a:lvl2pPr lvl="1" algn="ctr">
              <a:lnSpc>
                <a:spcPct val="100000"/>
              </a:lnSpc>
              <a:spcBef>
                <a:spcPts val="0"/>
              </a:spcBef>
              <a:spcAft>
                <a:spcPts val="0"/>
              </a:spcAft>
              <a:buSzPts val="1700"/>
              <a:buNone/>
              <a:defRPr sz="1700"/>
            </a:lvl2pPr>
            <a:lvl3pPr lvl="2" algn="ctr">
              <a:lnSpc>
                <a:spcPct val="100000"/>
              </a:lnSpc>
              <a:spcBef>
                <a:spcPts val="0"/>
              </a:spcBef>
              <a:spcAft>
                <a:spcPts val="0"/>
              </a:spcAft>
              <a:buSzPts val="1700"/>
              <a:buNone/>
              <a:defRPr sz="1700"/>
            </a:lvl3pPr>
            <a:lvl4pPr lvl="3" algn="ctr">
              <a:lnSpc>
                <a:spcPct val="100000"/>
              </a:lnSpc>
              <a:spcBef>
                <a:spcPts val="0"/>
              </a:spcBef>
              <a:spcAft>
                <a:spcPts val="0"/>
              </a:spcAft>
              <a:buSzPts val="1700"/>
              <a:buNone/>
              <a:defRPr sz="1700"/>
            </a:lvl4pPr>
            <a:lvl5pPr lvl="4" algn="ctr">
              <a:lnSpc>
                <a:spcPct val="100000"/>
              </a:lnSpc>
              <a:spcBef>
                <a:spcPts val="0"/>
              </a:spcBef>
              <a:spcAft>
                <a:spcPts val="0"/>
              </a:spcAft>
              <a:buSzPts val="1700"/>
              <a:buNone/>
              <a:defRPr sz="1700"/>
            </a:lvl5pPr>
            <a:lvl6pPr lvl="5" algn="ctr">
              <a:lnSpc>
                <a:spcPct val="100000"/>
              </a:lnSpc>
              <a:spcBef>
                <a:spcPts val="0"/>
              </a:spcBef>
              <a:spcAft>
                <a:spcPts val="0"/>
              </a:spcAft>
              <a:buSzPts val="1700"/>
              <a:buNone/>
              <a:defRPr sz="1700"/>
            </a:lvl6pPr>
            <a:lvl7pPr lvl="6" algn="ctr">
              <a:lnSpc>
                <a:spcPct val="100000"/>
              </a:lnSpc>
              <a:spcBef>
                <a:spcPts val="0"/>
              </a:spcBef>
              <a:spcAft>
                <a:spcPts val="0"/>
              </a:spcAft>
              <a:buSzPts val="1700"/>
              <a:buNone/>
              <a:defRPr sz="1700"/>
            </a:lvl7pPr>
            <a:lvl8pPr lvl="7" algn="ctr">
              <a:lnSpc>
                <a:spcPct val="100000"/>
              </a:lnSpc>
              <a:spcBef>
                <a:spcPts val="0"/>
              </a:spcBef>
              <a:spcAft>
                <a:spcPts val="0"/>
              </a:spcAft>
              <a:buSzPts val="1700"/>
              <a:buNone/>
              <a:defRPr sz="1700"/>
            </a:lvl8pPr>
            <a:lvl9pPr lvl="8" algn="ctr">
              <a:lnSpc>
                <a:spcPct val="100000"/>
              </a:lnSpc>
              <a:spcBef>
                <a:spcPts val="0"/>
              </a:spcBef>
              <a:spcAft>
                <a:spcPts val="0"/>
              </a:spcAft>
              <a:buSzPts val="1700"/>
              <a:buNone/>
              <a:defRPr sz="1700"/>
            </a:lvl9pPr>
          </a:lstStyle>
          <a:p/>
        </p:txBody>
      </p:sp>
      <p:sp>
        <p:nvSpPr>
          <p:cNvPr id="39" name="Google Shape;39;p22"/>
          <p:cNvSpPr txBox="1"/>
          <p:nvPr>
            <p:ph idx="2" type="body"/>
          </p:nvPr>
        </p:nvSpPr>
        <p:spPr>
          <a:xfrm>
            <a:off x="4116250" y="560488"/>
            <a:ext cx="3197400" cy="2860200"/>
          </a:xfrm>
          <a:prstGeom prst="rect">
            <a:avLst/>
          </a:prstGeom>
          <a:noFill/>
          <a:ln>
            <a:noFill/>
          </a:ln>
        </p:spPr>
        <p:txBody>
          <a:bodyPr anchorCtr="0" anchor="ctr" bIns="74375" lIns="74375" spcFirstLastPara="1" rIns="74375" wrap="square" tIns="74375">
            <a:normAutofit/>
          </a:bodyPr>
          <a:lstStyle>
            <a:lvl1pPr indent="-323850" lvl="0" marL="457200" algn="l">
              <a:lnSpc>
                <a:spcPct val="115000"/>
              </a:lnSpc>
              <a:spcBef>
                <a:spcPts val="0"/>
              </a:spcBef>
              <a:spcAft>
                <a:spcPts val="0"/>
              </a:spcAft>
              <a:buSzPts val="15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40" name="Google Shape;40;p22"/>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23"/>
          <p:cNvSpPr txBox="1"/>
          <p:nvPr>
            <p:ph idx="1" type="body"/>
          </p:nvPr>
        </p:nvSpPr>
        <p:spPr>
          <a:xfrm>
            <a:off x="259750" y="3274778"/>
            <a:ext cx="4998900" cy="468300"/>
          </a:xfrm>
          <a:prstGeom prst="rect">
            <a:avLst/>
          </a:prstGeom>
          <a:noFill/>
          <a:ln>
            <a:noFill/>
          </a:ln>
        </p:spPr>
        <p:txBody>
          <a:bodyPr anchorCtr="0" anchor="ctr" bIns="74375" lIns="74375" spcFirstLastPara="1" rIns="74375" wrap="square" tIns="74375">
            <a:normAutofit/>
          </a:bodyPr>
          <a:lstStyle>
            <a:lvl1pPr indent="-228600" lvl="0" marL="457200" algn="l">
              <a:lnSpc>
                <a:spcPct val="100000"/>
              </a:lnSpc>
              <a:spcBef>
                <a:spcPts val="0"/>
              </a:spcBef>
              <a:spcAft>
                <a:spcPts val="0"/>
              </a:spcAft>
              <a:buSzPts val="1500"/>
              <a:buNone/>
              <a:defRPr/>
            </a:lvl1pPr>
          </a:lstStyle>
          <a:p/>
        </p:txBody>
      </p:sp>
      <p:sp>
        <p:nvSpPr>
          <p:cNvPr id="43" name="Google Shape;43;p23"/>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4"/>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9pPr>
          </a:lstStyle>
          <a:p/>
        </p:txBody>
      </p:sp>
      <p:sp>
        <p:nvSpPr>
          <p:cNvPr id="7" name="Google Shape;7;p14"/>
          <p:cNvSpPr txBox="1"/>
          <p:nvPr>
            <p:ph idx="1" type="body"/>
          </p:nvPr>
        </p:nvSpPr>
        <p:spPr>
          <a:xfrm>
            <a:off x="259750" y="892101"/>
            <a:ext cx="7100400" cy="2644500"/>
          </a:xfrm>
          <a:prstGeom prst="rect">
            <a:avLst/>
          </a:prstGeom>
          <a:noFill/>
          <a:ln>
            <a:noFill/>
          </a:ln>
        </p:spPr>
        <p:txBody>
          <a:bodyPr anchorCtr="0" anchor="t" bIns="74375" lIns="74375" spcFirstLastPara="1" rIns="74375" wrap="square" tIns="74375">
            <a:normAutofit/>
          </a:bodyPr>
          <a:lstStyle>
            <a:lvl1pPr indent="-323850" lvl="0" marL="457200" marR="0" rtl="0" algn="l">
              <a:lnSpc>
                <a:spcPct val="115000"/>
              </a:lnSpc>
              <a:spcBef>
                <a:spcPts val="0"/>
              </a:spcBef>
              <a:spcAft>
                <a:spcPts val="0"/>
              </a:spcAft>
              <a:buClr>
                <a:schemeClr val="dk2"/>
              </a:buClr>
              <a:buSzPts val="1500"/>
              <a:buFont typeface="Arial"/>
              <a:buChar char="●"/>
              <a:defRPr b="0" i="0" sz="1500" u="none" cap="none" strike="noStrike">
                <a:solidFill>
                  <a:schemeClr val="dk2"/>
                </a:solidFill>
                <a:latin typeface="Arial"/>
                <a:ea typeface="Arial"/>
                <a:cs typeface="Arial"/>
                <a:sym typeface="Arial"/>
              </a:defRPr>
            </a:lvl1pPr>
            <a:lvl2pPr indent="-298450" lvl="1" marL="9144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2pPr>
            <a:lvl3pPr indent="-298450" lvl="2" marL="13716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3pPr>
            <a:lvl4pPr indent="-298450" lvl="3" marL="18288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4pPr>
            <a:lvl5pPr indent="-298450" lvl="4" marL="22860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5pPr>
            <a:lvl6pPr indent="-298450" lvl="5" marL="27432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6pPr>
            <a:lvl7pPr indent="-298450" lvl="6" marL="32004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7pPr>
            <a:lvl8pPr indent="-298450" lvl="7" marL="36576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8pPr>
            <a:lvl9pPr indent="-298450" lvl="8" marL="41148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9pPr>
          </a:lstStyle>
          <a:p/>
        </p:txBody>
      </p:sp>
      <p:sp>
        <p:nvSpPr>
          <p:cNvPr id="8" name="Google Shape;8;p14"/>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6.png"/><Relationship Id="rId5" Type="http://schemas.openxmlformats.org/officeDocument/2006/relationships/image" Target="../media/image1.png"/><Relationship Id="rId6"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hyperlink" Target="https://tinyurl.com/openedrec" TargetMode="External"/><Relationship Id="rId4" Type="http://schemas.openxmlformats.org/officeDocument/2006/relationships/image" Target="../media/image2.png"/><Relationship Id="rId5"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2.png"/><Relationship Id="rId4" Type="http://schemas.openxmlformats.org/officeDocument/2006/relationships/image" Target="../media/image6.png"/><Relationship Id="rId5" Type="http://schemas.openxmlformats.org/officeDocument/2006/relationships/hyperlink" Target="https://tinyurl.com/openedrec"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2.png"/><Relationship Id="rId4" Type="http://schemas.openxmlformats.org/officeDocument/2006/relationships/image" Target="../media/image6.png"/><Relationship Id="rId5" Type="http://schemas.openxmlformats.org/officeDocument/2006/relationships/hyperlink" Target="https://tinyurl.com/openedrec"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sparceurope.org/what-we-do/open-education/europeannetwork-openeducation-librarians/" TargetMode="External"/><Relationship Id="rId4" Type="http://schemas.openxmlformats.org/officeDocument/2006/relationships/hyperlink" Target="https://doi.org/10.5281/zenodo.5568482" TargetMode="External"/><Relationship Id="rId5" Type="http://schemas.openxmlformats.org/officeDocument/2006/relationships/hyperlink" Target="https://sparceurope.org/" TargetMode="External"/><Relationship Id="rId6" Type="http://schemas.openxmlformats.org/officeDocument/2006/relationships/hyperlink" Target="https://creativecommons.org/licenses/by/4.0/" TargetMode="External"/><Relationship Id="rId7" Type="http://schemas.openxmlformats.org/officeDocument/2006/relationships/hyperlink" Target="https://creativecommons.org/licenses/by/4.0/"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hyperlink" Target="https://sdgs.un.org/goals/goal4" TargetMode="External"/><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6.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6.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6.png"/><Relationship Id="rId5" Type="http://schemas.openxmlformats.org/officeDocument/2006/relationships/hyperlink" Target="https://doi.org/10.5281/zenodo.5568482" TargetMode="External"/><Relationship Id="rId6" Type="http://schemas.openxmlformats.org/officeDocument/2006/relationships/hyperlink" Target="https://sparceurope.org/" TargetMode="External"/><Relationship Id="rId7" Type="http://schemas.openxmlformats.org/officeDocument/2006/relationships/hyperlink" Target="https://creativecommons.org/licenses/by/4.0/"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6.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6.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6.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6.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6.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6.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6.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 Id="rId3" Type="http://schemas.openxmlformats.org/officeDocument/2006/relationships/image" Target="../media/image6.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 Id="rId3" Type="http://schemas.openxmlformats.org/officeDocument/2006/relationships/image" Target="../media/image6.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6.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6.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6.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6.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 Id="rId3" Type="http://schemas.openxmlformats.org/officeDocument/2006/relationships/image" Target="../media/image6.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6.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6.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6.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 Id="rId3" Type="http://schemas.openxmlformats.org/officeDocument/2006/relationships/image" Target="../media/image6.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 Id="rId3" Type="http://schemas.openxmlformats.org/officeDocument/2006/relationships/image" Target="../media/image6.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image" Target="../media/image6.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xml"/><Relationship Id="rId3" Type="http://schemas.openxmlformats.org/officeDocument/2006/relationships/image" Target="../media/image6.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xml"/><Relationship Id="rId3" Type="http://schemas.openxmlformats.org/officeDocument/2006/relationships/image" Target="../media/image6.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xml"/><Relationship Id="rId3" Type="http://schemas.openxmlformats.org/officeDocument/2006/relationships/image" Target="../media/image6.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xml"/><Relationship Id="rId3" Type="http://schemas.openxmlformats.org/officeDocument/2006/relationships/image" Target="../media/image6.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xml"/><Relationship Id="rId3" Type="http://schemas.openxmlformats.org/officeDocument/2006/relationships/image" Target="../media/image6.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xml"/><Relationship Id="rId3" Type="http://schemas.openxmlformats.org/officeDocument/2006/relationships/image" Target="../media/image6.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xml"/><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6.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xml"/><Relationship Id="rId3" Type="http://schemas.openxmlformats.org/officeDocument/2006/relationships/image" Target="../media/image6.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xml"/><Relationship Id="rId3" Type="http://schemas.openxmlformats.org/officeDocument/2006/relationships/image" Target="../media/image6.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xml"/><Relationship Id="rId3" Type="http://schemas.openxmlformats.org/officeDocument/2006/relationships/image" Target="../media/image6.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xml"/><Relationship Id="rId3" Type="http://schemas.openxmlformats.org/officeDocument/2006/relationships/image" Target="../media/image6.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xml"/><Relationship Id="rId3" Type="http://schemas.openxmlformats.org/officeDocument/2006/relationships/image" Target="../media/image2.png"/><Relationship Id="rId4" Type="http://schemas.openxmlformats.org/officeDocument/2006/relationships/image" Target="../media/image6.png"/><Relationship Id="rId11" Type="http://schemas.openxmlformats.org/officeDocument/2006/relationships/hyperlink" Target="https://creativecommons.org/licenses/by/4.0/" TargetMode="External"/><Relationship Id="rId10" Type="http://schemas.openxmlformats.org/officeDocument/2006/relationships/hyperlink" Target="https://sparceurope.org/what-we-do/open-education/europeannetwork-openeducation-librarians/" TargetMode="External"/><Relationship Id="rId12" Type="http://schemas.openxmlformats.org/officeDocument/2006/relationships/hyperlink" Target="https://creativecommons.org/licenses/by/4.0/" TargetMode="External"/><Relationship Id="rId9" Type="http://schemas.openxmlformats.org/officeDocument/2006/relationships/hyperlink" Target="https://sparceurope.org/" TargetMode="External"/><Relationship Id="rId5" Type="http://schemas.openxmlformats.org/officeDocument/2006/relationships/image" Target="../media/image1.png"/><Relationship Id="rId6" Type="http://schemas.openxmlformats.org/officeDocument/2006/relationships/image" Target="../media/image4.png"/><Relationship Id="rId7" Type="http://schemas.openxmlformats.org/officeDocument/2006/relationships/hyperlink" Target="https://doi.org/10.5281/zenodo.5568482" TargetMode="External"/><Relationship Id="rId8" Type="http://schemas.openxmlformats.org/officeDocument/2006/relationships/hyperlink" Target="https://sparceurope.org/"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png"/><Relationship Id="rId4" Type="http://schemas.openxmlformats.org/officeDocument/2006/relationships/image" Target="../media/image6.png"/><Relationship Id="rId5" Type="http://schemas.openxmlformats.org/officeDocument/2006/relationships/hyperlink" Target="https://tinyurl.com/openedrec"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53" name="Shape 53"/>
        <p:cNvGrpSpPr/>
        <p:nvPr/>
      </p:nvGrpSpPr>
      <p:grpSpPr>
        <a:xfrm>
          <a:off x="0" y="0"/>
          <a:ext cx="0" cy="0"/>
          <a:chOff x="0" y="0"/>
          <a:chExt cx="0" cy="0"/>
        </a:xfrm>
      </p:grpSpPr>
      <p:sp>
        <p:nvSpPr>
          <p:cNvPr id="54" name="Google Shape;54;gf89bd3b56d_3_0"/>
          <p:cNvSpPr txBox="1"/>
          <p:nvPr/>
        </p:nvSpPr>
        <p:spPr>
          <a:xfrm>
            <a:off x="3733157" y="340450"/>
            <a:ext cx="3303300" cy="1289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AN ENOEL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TOOLKIT </a:t>
            </a:r>
            <a:endParaRPr b="1" i="0" sz="3700" u="none" cap="none" strike="noStrike">
              <a:solidFill>
                <a:srgbClr val="004993"/>
              </a:solidFill>
              <a:latin typeface="Open Sans"/>
              <a:ea typeface="Open Sans"/>
              <a:cs typeface="Open Sans"/>
              <a:sym typeface="Open Sans"/>
            </a:endParaRPr>
          </a:p>
        </p:txBody>
      </p:sp>
      <p:sp>
        <p:nvSpPr>
          <p:cNvPr id="55" name="Google Shape;55;gf89bd3b56d_3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56" name="Google Shape;56;gf89bd3b56d_3_0"/>
          <p:cNvPicPr preferRelativeResize="0"/>
          <p:nvPr/>
        </p:nvPicPr>
        <p:blipFill rotWithShape="1">
          <a:blip r:embed="rId3">
            <a:alphaModFix/>
          </a:blip>
          <a:srcRect b="0" l="0" r="0" t="0"/>
          <a:stretch/>
        </p:blipFill>
        <p:spPr>
          <a:xfrm>
            <a:off x="1328400" y="431675"/>
            <a:ext cx="2053626" cy="1559049"/>
          </a:xfrm>
          <a:prstGeom prst="rect">
            <a:avLst/>
          </a:prstGeom>
          <a:noFill/>
          <a:ln>
            <a:noFill/>
          </a:ln>
        </p:spPr>
      </p:pic>
      <p:sp>
        <p:nvSpPr>
          <p:cNvPr id="57" name="Google Shape;57;gf89bd3b56d_3_0"/>
          <p:cNvSpPr txBox="1"/>
          <p:nvPr/>
        </p:nvSpPr>
        <p:spPr>
          <a:xfrm>
            <a:off x="1683675" y="549125"/>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58" name="Google Shape;58;gf89bd3b56d_3_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9" name="Google Shape;59;gf89bd3b56d_3_0"/>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60" name="Google Shape;60;gf89bd3b56d_3_0"/>
          <p:cNvSpPr txBox="1"/>
          <p:nvPr/>
        </p:nvSpPr>
        <p:spPr>
          <a:xfrm>
            <a:off x="322900" y="2433300"/>
            <a:ext cx="6988500" cy="888866"/>
          </a:xfrm>
          <a:prstGeom prst="rect">
            <a:avLst/>
          </a:prstGeom>
          <a:noFill/>
          <a:ln>
            <a:noFill/>
          </a:ln>
        </p:spPr>
        <p:txBody>
          <a:bodyPr anchorCtr="0" anchor="t" bIns="74375" lIns="74375" spcFirstLastPara="1" rIns="74375" wrap="square" tIns="74375">
            <a:spAutoFit/>
          </a:bodyPr>
          <a:lstStyle/>
          <a:p>
            <a:pPr indent="0" lvl="0" marL="0" marR="0" rtl="0" algn="ctr">
              <a:lnSpc>
                <a:spcPct val="100000"/>
              </a:lnSpc>
              <a:spcBef>
                <a:spcPts val="0"/>
              </a:spcBef>
              <a:spcAft>
                <a:spcPts val="0"/>
              </a:spcAft>
              <a:buClr>
                <a:srgbClr val="000000"/>
              </a:buClr>
              <a:buSzPts val="4600"/>
              <a:buFont typeface="Arial"/>
              <a:buNone/>
            </a:pPr>
            <a:r>
              <a:rPr b="1" i="0" lang="en" sz="2400" u="none" cap="none" strike="noStrike">
                <a:solidFill>
                  <a:srgbClr val="004993"/>
                </a:solidFill>
                <a:latin typeface="Open Sans"/>
                <a:ea typeface="Open Sans"/>
                <a:cs typeface="Open Sans"/>
                <a:sym typeface="Open Sans"/>
              </a:rPr>
              <a:t>Αξιοποιήστε τα πρότυπά μας για να υποστηρίξετε την Ανοιχτή Εκπαίδευση</a:t>
            </a:r>
            <a:endParaRPr b="1" i="0" sz="2400" u="none" cap="none" strike="noStrike">
              <a:solidFill>
                <a:srgbClr val="004993"/>
              </a:solidFill>
              <a:latin typeface="Open Sans"/>
              <a:ea typeface="Open Sans"/>
              <a:cs typeface="Open Sans"/>
              <a:sym typeface="Open Sans"/>
            </a:endParaRPr>
          </a:p>
        </p:txBody>
      </p:sp>
      <p:pic>
        <p:nvPicPr>
          <p:cNvPr id="61" name="Google Shape;61;gf89bd3b56d_3_0"/>
          <p:cNvPicPr preferRelativeResize="0"/>
          <p:nvPr/>
        </p:nvPicPr>
        <p:blipFill rotWithShape="1">
          <a:blip r:embed="rId5">
            <a:alphaModFix/>
          </a:blip>
          <a:srcRect b="0" l="0" r="0" t="0"/>
          <a:stretch/>
        </p:blipFill>
        <p:spPr>
          <a:xfrm>
            <a:off x="6332275" y="3583485"/>
            <a:ext cx="1146766" cy="334325"/>
          </a:xfrm>
          <a:prstGeom prst="rect">
            <a:avLst/>
          </a:prstGeom>
          <a:noFill/>
          <a:ln>
            <a:noFill/>
          </a:ln>
        </p:spPr>
      </p:pic>
      <p:pic>
        <p:nvPicPr>
          <p:cNvPr id="62" name="Google Shape;62;gf89bd3b56d_3_0"/>
          <p:cNvPicPr preferRelativeResize="0"/>
          <p:nvPr/>
        </p:nvPicPr>
        <p:blipFill rotWithShape="1">
          <a:blip r:embed="rId6">
            <a:alphaModFix/>
          </a:blip>
          <a:srcRect b="0" l="0" r="0" t="0"/>
          <a:stretch/>
        </p:blipFill>
        <p:spPr>
          <a:xfrm>
            <a:off x="5663175" y="3575413"/>
            <a:ext cx="594365" cy="3343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1" name="Shape 151"/>
        <p:cNvGrpSpPr/>
        <p:nvPr/>
      </p:nvGrpSpPr>
      <p:grpSpPr>
        <a:xfrm>
          <a:off x="0" y="0"/>
          <a:ext cx="0" cy="0"/>
          <a:chOff x="0" y="0"/>
          <a:chExt cx="0" cy="0"/>
        </a:xfrm>
      </p:grpSpPr>
      <p:sp>
        <p:nvSpPr>
          <p:cNvPr id="152" name="Google Shape;152;p7"/>
          <p:cNvSpPr txBox="1"/>
          <p:nvPr/>
        </p:nvSpPr>
        <p:spPr>
          <a:xfrm>
            <a:off x="1907850" y="318675"/>
            <a:ext cx="5150100" cy="1350531"/>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2300"/>
              <a:buFont typeface="Arial"/>
              <a:buNone/>
            </a:pPr>
            <a:r>
              <a:rPr b="1" i="0" lang="en" sz="2600" u="none" cap="none" strike="noStrike">
                <a:solidFill>
                  <a:srgbClr val="004993"/>
                </a:solidFill>
                <a:latin typeface="Open Sans"/>
                <a:ea typeface="Open Sans"/>
                <a:cs typeface="Open Sans"/>
                <a:sym typeface="Open Sans"/>
              </a:rPr>
              <a:t>Οι Ανοικτοί Εκπαιδευτικοί Πόροι (ΑΕΠ) θα πρέπει να είναι:</a:t>
            </a:r>
            <a:endParaRPr b="1" i="0" sz="5300" u="none" cap="none" strike="noStrike">
              <a:solidFill>
                <a:srgbClr val="004993"/>
              </a:solidFill>
              <a:latin typeface="Open Sans"/>
              <a:ea typeface="Open Sans"/>
              <a:cs typeface="Open Sans"/>
              <a:sym typeface="Open Sans"/>
            </a:endParaRPr>
          </a:p>
        </p:txBody>
      </p:sp>
      <p:sp>
        <p:nvSpPr>
          <p:cNvPr id="153" name="Google Shape;153;p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54" name="Google Shape;154;p7"/>
          <p:cNvSpPr txBox="1"/>
          <p:nvPr/>
        </p:nvSpPr>
        <p:spPr>
          <a:xfrm>
            <a:off x="1907850" y="1644445"/>
            <a:ext cx="4972800" cy="1335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400"/>
              <a:buFont typeface="Arial"/>
              <a:buNone/>
            </a:pPr>
            <a:r>
              <a:rPr b="0" i="0" lang="en" sz="1600" u="none" cap="none" strike="noStrike">
                <a:solidFill>
                  <a:srgbClr val="004993"/>
                </a:solidFill>
                <a:latin typeface="Open Sans"/>
                <a:ea typeface="Open Sans"/>
                <a:cs typeface="Open Sans"/>
                <a:sym typeface="Open Sans"/>
              </a:rPr>
              <a:t>«προσβάσιμοι ανά πάσα στιγμή και οπουδήποτε για όλους, συμπεριλαμβανομένων των ατόμων με αναπηρία και των ατόμων που προέρχονται από περιθωριοποιημένες ή ευάλωτες ομάδες.»</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300" u="none" cap="none" strike="noStrike">
              <a:solidFill>
                <a:srgbClr val="000000"/>
              </a:solidFill>
              <a:latin typeface="Arial"/>
              <a:ea typeface="Arial"/>
              <a:cs typeface="Arial"/>
              <a:sym typeface="Arial"/>
            </a:endParaRPr>
          </a:p>
        </p:txBody>
      </p:sp>
      <p:sp>
        <p:nvSpPr>
          <p:cNvPr id="155" name="Google Shape;155;p7"/>
          <p:cNvSpPr txBox="1"/>
          <p:nvPr/>
        </p:nvSpPr>
        <p:spPr>
          <a:xfrm>
            <a:off x="1907850" y="2943750"/>
            <a:ext cx="6810600" cy="319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45BEDF"/>
                </a:solidFill>
                <a:latin typeface="Open Sans"/>
                <a:ea typeface="Open Sans"/>
                <a:cs typeface="Open Sans"/>
                <a:sym typeface="Open Sans"/>
              </a:rPr>
              <a:t>From the UNESCO Recommendation on Open Educational Resources</a:t>
            </a:r>
            <a:endParaRPr b="1" i="0" sz="1400" u="none" cap="none" strike="noStrike">
              <a:solidFill>
                <a:srgbClr val="000000"/>
              </a:solidFill>
              <a:latin typeface="Open Sans"/>
              <a:ea typeface="Open Sans"/>
              <a:cs typeface="Open Sans"/>
              <a:sym typeface="Open Sans"/>
            </a:endParaRPr>
          </a:p>
        </p:txBody>
      </p:sp>
      <p:sp>
        <p:nvSpPr>
          <p:cNvPr id="156" name="Google Shape;156;p7"/>
          <p:cNvSpPr txBox="1"/>
          <p:nvPr/>
        </p:nvSpPr>
        <p:spPr>
          <a:xfrm>
            <a:off x="1908000" y="3099850"/>
            <a:ext cx="2752200" cy="334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200"/>
              <a:buFont typeface="Arial"/>
              <a:buNone/>
            </a:pPr>
            <a:r>
              <a:rPr b="0" i="0" lang="en" sz="1200" u="sng" cap="none" strike="noStrike">
                <a:solidFill>
                  <a:schemeClr val="hlink"/>
                </a:solidFill>
                <a:latin typeface="Open Sans"/>
                <a:ea typeface="Open Sans"/>
                <a:cs typeface="Open Sans"/>
                <a:sym typeface="Open Sans"/>
                <a:hlinkClick r:id="rId3"/>
              </a:rPr>
              <a:t>https://tinyurl.com/openedrec</a:t>
            </a:r>
            <a:r>
              <a:rPr b="0" i="0" lang="en" sz="1200" u="none" cap="none" strike="noStrike">
                <a:solidFill>
                  <a:srgbClr val="45BEDF"/>
                </a:solidFill>
                <a:latin typeface="Open Sans"/>
                <a:ea typeface="Open Sans"/>
                <a:cs typeface="Open Sans"/>
                <a:sym typeface="Open Sans"/>
              </a:rPr>
              <a:t> </a:t>
            </a:r>
            <a:endParaRPr b="0" i="0" sz="1500" u="none" cap="none" strike="noStrike">
              <a:solidFill>
                <a:srgbClr val="000000"/>
              </a:solidFill>
              <a:latin typeface="Open Sans"/>
              <a:ea typeface="Open Sans"/>
              <a:cs typeface="Open Sans"/>
              <a:sym typeface="Open Sans"/>
            </a:endParaRPr>
          </a:p>
        </p:txBody>
      </p:sp>
      <p:pic>
        <p:nvPicPr>
          <p:cNvPr id="157" name="Google Shape;157;p7"/>
          <p:cNvPicPr preferRelativeResize="0"/>
          <p:nvPr/>
        </p:nvPicPr>
        <p:blipFill rotWithShape="1">
          <a:blip r:embed="rId4">
            <a:alphaModFix/>
          </a:blip>
          <a:srcRect b="0" l="0" r="0" t="0"/>
          <a:stretch/>
        </p:blipFill>
        <p:spPr>
          <a:xfrm>
            <a:off x="257506" y="267025"/>
            <a:ext cx="1341996" cy="1018801"/>
          </a:xfrm>
          <a:prstGeom prst="rect">
            <a:avLst/>
          </a:prstGeom>
          <a:noFill/>
          <a:ln>
            <a:noFill/>
          </a:ln>
        </p:spPr>
      </p:pic>
      <p:sp>
        <p:nvSpPr>
          <p:cNvPr id="158" name="Google Shape;158;p7"/>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chemeClr val="lt1"/>
                </a:solidFill>
                <a:latin typeface="Open Sans"/>
                <a:ea typeface="Open Sans"/>
                <a:cs typeface="Open Sans"/>
                <a:sym typeface="Open Sans"/>
              </a:rPr>
              <a:t>OER</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Open Sans"/>
                <a:ea typeface="Open Sans"/>
                <a:cs typeface="Open Sans"/>
                <a:sym typeface="Open Sans"/>
              </a:rPr>
              <a:t>BASIC</a:t>
            </a:r>
            <a:endParaRPr b="0" i="0" sz="1700" u="none" cap="none" strike="noStrike">
              <a:solidFill>
                <a:schemeClr val="lt1"/>
              </a:solidFill>
              <a:latin typeface="Open Sans"/>
              <a:ea typeface="Open Sans"/>
              <a:cs typeface="Open Sans"/>
              <a:sym typeface="Open Sans"/>
            </a:endParaRPr>
          </a:p>
        </p:txBody>
      </p:sp>
      <p:cxnSp>
        <p:nvCxnSpPr>
          <p:cNvPr id="159" name="Google Shape;159;p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60" name="Google Shape;160;p7"/>
          <p:cNvPicPr preferRelativeResize="0"/>
          <p:nvPr/>
        </p:nvPicPr>
        <p:blipFill rotWithShape="1">
          <a:blip r:embed="rId5">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64" name="Shape 164"/>
        <p:cNvGrpSpPr/>
        <p:nvPr/>
      </p:nvGrpSpPr>
      <p:grpSpPr>
        <a:xfrm>
          <a:off x="0" y="0"/>
          <a:ext cx="0" cy="0"/>
          <a:chOff x="0" y="0"/>
          <a:chExt cx="0" cy="0"/>
        </a:xfrm>
      </p:grpSpPr>
      <p:sp>
        <p:nvSpPr>
          <p:cNvPr id="165" name="Google Shape;165;p8"/>
          <p:cNvSpPr txBox="1"/>
          <p:nvPr/>
        </p:nvSpPr>
        <p:spPr>
          <a:xfrm>
            <a:off x="1984200" y="333975"/>
            <a:ext cx="4423200" cy="888866"/>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Οι Ανοικτοί Εκπαιδευτικοί Πόροι (ΑΕΠ) μπορούν:</a:t>
            </a:r>
            <a:endParaRPr b="0" i="0" sz="1400" u="none" cap="none" strike="noStrike">
              <a:solidFill>
                <a:srgbClr val="000000"/>
              </a:solidFill>
              <a:latin typeface="Arial"/>
              <a:ea typeface="Arial"/>
              <a:cs typeface="Arial"/>
              <a:sym typeface="Arial"/>
            </a:endParaRPr>
          </a:p>
        </p:txBody>
      </p:sp>
      <p:sp>
        <p:nvSpPr>
          <p:cNvPr id="166" name="Google Shape;166;p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67" name="Google Shape;167;p8"/>
          <p:cNvSpPr txBox="1"/>
          <p:nvPr/>
        </p:nvSpPr>
        <p:spPr>
          <a:xfrm>
            <a:off x="1984188" y="1249544"/>
            <a:ext cx="4743300" cy="1781418"/>
          </a:xfrm>
          <a:prstGeom prst="rect">
            <a:avLst/>
          </a:prstGeom>
          <a:noFill/>
          <a:ln>
            <a:noFill/>
          </a:ln>
        </p:spPr>
        <p:txBody>
          <a:bodyPr anchorCtr="0" anchor="t" bIns="74375" lIns="74375" spcFirstLastPara="1" rIns="74375" wrap="square" tIns="74375">
            <a:spAutoFit/>
          </a:bodyPr>
          <a:lstStyle/>
          <a:p>
            <a:pPr indent="0" lvl="0" marL="0" marR="0" rtl="0" algn="l">
              <a:lnSpc>
                <a:spcPct val="115000"/>
              </a:lnSpc>
              <a:spcBef>
                <a:spcPts val="0"/>
              </a:spcBef>
              <a:spcAft>
                <a:spcPts val="0"/>
              </a:spcAft>
              <a:buClr>
                <a:srgbClr val="000000"/>
              </a:buClr>
              <a:buSzPts val="1300"/>
              <a:buFont typeface="Arial"/>
              <a:buNone/>
            </a:pPr>
            <a:r>
              <a:rPr b="0" i="0" lang="en" sz="1600" u="none" cap="none" strike="noStrike">
                <a:solidFill>
                  <a:srgbClr val="004993"/>
                </a:solidFill>
                <a:latin typeface="Open Sans"/>
                <a:ea typeface="Open Sans"/>
                <a:cs typeface="Open Sans"/>
                <a:sym typeface="Open Sans"/>
              </a:rPr>
              <a:t>«να βοηθούν στην κάλυψη των αναγκών των μεμονωμένων μαθητών και να προωθούν αποτελεσματικά την ισότητα των φύλων και να δίνουν κίνητρα σε καινοτόμες παιδαγωγικές, διδακτικές και μεθοδολογικές προσεγγίσεις.»</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400" u="none" cap="none" strike="noStrike">
              <a:solidFill>
                <a:srgbClr val="000000"/>
              </a:solidFill>
              <a:latin typeface="Arial"/>
              <a:ea typeface="Arial"/>
              <a:cs typeface="Arial"/>
              <a:sym typeface="Arial"/>
            </a:endParaRPr>
          </a:p>
        </p:txBody>
      </p:sp>
      <p:pic>
        <p:nvPicPr>
          <p:cNvPr id="168" name="Google Shape;168;p8"/>
          <p:cNvPicPr preferRelativeResize="0"/>
          <p:nvPr/>
        </p:nvPicPr>
        <p:blipFill rotWithShape="1">
          <a:blip r:embed="rId3">
            <a:alphaModFix/>
          </a:blip>
          <a:srcRect b="0" l="0" r="0" t="0"/>
          <a:stretch/>
        </p:blipFill>
        <p:spPr>
          <a:xfrm>
            <a:off x="257506" y="267025"/>
            <a:ext cx="1341996" cy="1018801"/>
          </a:xfrm>
          <a:prstGeom prst="rect">
            <a:avLst/>
          </a:prstGeom>
          <a:noFill/>
          <a:ln>
            <a:noFill/>
          </a:ln>
        </p:spPr>
      </p:pic>
      <p:sp>
        <p:nvSpPr>
          <p:cNvPr id="169" name="Google Shape;169;p8"/>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chemeClr val="lt1"/>
                </a:solidFill>
                <a:latin typeface="Open Sans"/>
                <a:ea typeface="Open Sans"/>
                <a:cs typeface="Open Sans"/>
                <a:sym typeface="Open Sans"/>
              </a:rPr>
              <a:t>OER</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Open Sans"/>
                <a:ea typeface="Open Sans"/>
                <a:cs typeface="Open Sans"/>
                <a:sym typeface="Open Sans"/>
              </a:rPr>
              <a:t>BASIC</a:t>
            </a:r>
            <a:endParaRPr b="0" i="0" sz="1700" u="none" cap="none" strike="noStrike">
              <a:solidFill>
                <a:schemeClr val="lt1"/>
              </a:solidFill>
              <a:latin typeface="Open Sans"/>
              <a:ea typeface="Open Sans"/>
              <a:cs typeface="Open Sans"/>
              <a:sym typeface="Open Sans"/>
            </a:endParaRPr>
          </a:p>
        </p:txBody>
      </p:sp>
      <p:cxnSp>
        <p:nvCxnSpPr>
          <p:cNvPr id="170" name="Google Shape;170;p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71" name="Google Shape;171;p8"/>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72" name="Google Shape;172;p8"/>
          <p:cNvSpPr txBox="1"/>
          <p:nvPr/>
        </p:nvSpPr>
        <p:spPr>
          <a:xfrm>
            <a:off x="1907850" y="2943750"/>
            <a:ext cx="6810600" cy="319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45BEDF"/>
                </a:solidFill>
                <a:latin typeface="Open Sans"/>
                <a:ea typeface="Open Sans"/>
                <a:cs typeface="Open Sans"/>
                <a:sym typeface="Open Sans"/>
              </a:rPr>
              <a:t>From the UNESCO Recommendation on Open Educational Resources</a:t>
            </a:r>
            <a:endParaRPr b="1" i="0" sz="1400" u="none" cap="none" strike="noStrike">
              <a:solidFill>
                <a:srgbClr val="000000"/>
              </a:solidFill>
              <a:latin typeface="Open Sans"/>
              <a:ea typeface="Open Sans"/>
              <a:cs typeface="Open Sans"/>
              <a:sym typeface="Open Sans"/>
            </a:endParaRPr>
          </a:p>
        </p:txBody>
      </p:sp>
      <p:sp>
        <p:nvSpPr>
          <p:cNvPr id="173" name="Google Shape;173;p8"/>
          <p:cNvSpPr txBox="1"/>
          <p:nvPr/>
        </p:nvSpPr>
        <p:spPr>
          <a:xfrm>
            <a:off x="1908000" y="3099850"/>
            <a:ext cx="2752200" cy="334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200"/>
              <a:buFont typeface="Arial"/>
              <a:buNone/>
            </a:pPr>
            <a:r>
              <a:rPr b="0" i="0" lang="en" sz="1200" u="sng" cap="none" strike="noStrike">
                <a:solidFill>
                  <a:schemeClr val="hlink"/>
                </a:solidFill>
                <a:latin typeface="Open Sans"/>
                <a:ea typeface="Open Sans"/>
                <a:cs typeface="Open Sans"/>
                <a:sym typeface="Open Sans"/>
                <a:hlinkClick r:id="rId5"/>
              </a:rPr>
              <a:t>https://tinyurl.com/openedrec</a:t>
            </a:r>
            <a:r>
              <a:rPr b="0" i="0" lang="en" sz="1200" u="none" cap="none" strike="noStrike">
                <a:solidFill>
                  <a:srgbClr val="45BEDF"/>
                </a:solidFill>
                <a:latin typeface="Open Sans"/>
                <a:ea typeface="Open Sans"/>
                <a:cs typeface="Open Sans"/>
                <a:sym typeface="Open Sans"/>
              </a:rPr>
              <a:t> </a:t>
            </a:r>
            <a:endParaRPr b="0" i="0" sz="1500" u="none" cap="none" strike="noStrike">
              <a:solidFill>
                <a:srgbClr val="000000"/>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77" name="Shape 177"/>
        <p:cNvGrpSpPr/>
        <p:nvPr/>
      </p:nvGrpSpPr>
      <p:grpSpPr>
        <a:xfrm>
          <a:off x="0" y="0"/>
          <a:ext cx="0" cy="0"/>
          <a:chOff x="0" y="0"/>
          <a:chExt cx="0" cy="0"/>
        </a:xfrm>
      </p:grpSpPr>
      <p:sp>
        <p:nvSpPr>
          <p:cNvPr id="178" name="Google Shape;178;p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79" name="Google Shape;179;p9"/>
          <p:cNvSpPr txBox="1"/>
          <p:nvPr/>
        </p:nvSpPr>
        <p:spPr>
          <a:xfrm>
            <a:off x="1679400" y="1459338"/>
            <a:ext cx="5511900" cy="1604700"/>
          </a:xfrm>
          <a:prstGeom prst="rect">
            <a:avLst/>
          </a:prstGeom>
          <a:noFill/>
          <a:ln>
            <a:noFill/>
          </a:ln>
        </p:spPr>
        <p:txBody>
          <a:bodyPr anchorCtr="0" anchor="t" bIns="74375" lIns="74375" spcFirstLastPara="1" rIns="74375" wrap="square" tIns="74375">
            <a:spAutoFit/>
          </a:bodyPr>
          <a:lstStyle/>
          <a:p>
            <a:pPr indent="0" lvl="0" marL="0" marR="0" rtl="0" algn="l">
              <a:lnSpc>
                <a:spcPct val="115000"/>
              </a:lnSpc>
              <a:spcBef>
                <a:spcPts val="0"/>
              </a:spcBef>
              <a:spcAft>
                <a:spcPts val="0"/>
              </a:spcAft>
              <a:buClr>
                <a:srgbClr val="000000"/>
              </a:buClr>
              <a:buSzPts val="1200"/>
              <a:buFont typeface="Arial"/>
              <a:buNone/>
            </a:pPr>
            <a:r>
              <a:rPr b="0" i="0" lang="en" sz="1400" u="none" cap="none" strike="noStrike">
                <a:solidFill>
                  <a:srgbClr val="004993"/>
                </a:solidFill>
                <a:latin typeface="Open Sans"/>
                <a:ea typeface="Open Sans"/>
                <a:cs typeface="Open Sans"/>
                <a:sym typeface="Open Sans"/>
              </a:rPr>
              <a:t>«ένα ευρύτερο φάσμα καινοτόμων παιδαγωγικών επιλογών, για τη συμμετοχή τόσο των διδασκόντων όσο και των μαθητών, ώστε να γίνουν πιο ενεργοί συμμετέχοντες στις εκπαιδευτικές διαδικασίες και δημιουργοί περιεχομένου ως μέλη διαφορετικών και χωρίς αποκλεισμούς κοινωνιών γνώσης.»</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400" u="none" cap="none" strike="noStrike">
              <a:solidFill>
                <a:srgbClr val="000000"/>
              </a:solidFill>
              <a:latin typeface="Arial"/>
              <a:ea typeface="Arial"/>
              <a:cs typeface="Arial"/>
              <a:sym typeface="Arial"/>
            </a:endParaRPr>
          </a:p>
        </p:txBody>
      </p:sp>
      <p:pic>
        <p:nvPicPr>
          <p:cNvPr id="180" name="Google Shape;180;p9"/>
          <p:cNvPicPr preferRelativeResize="0"/>
          <p:nvPr/>
        </p:nvPicPr>
        <p:blipFill rotWithShape="1">
          <a:blip r:embed="rId3">
            <a:alphaModFix/>
          </a:blip>
          <a:srcRect b="0" l="0" r="0" t="0"/>
          <a:stretch/>
        </p:blipFill>
        <p:spPr>
          <a:xfrm>
            <a:off x="257506" y="267025"/>
            <a:ext cx="1341996" cy="1018801"/>
          </a:xfrm>
          <a:prstGeom prst="rect">
            <a:avLst/>
          </a:prstGeom>
          <a:noFill/>
          <a:ln>
            <a:noFill/>
          </a:ln>
        </p:spPr>
      </p:pic>
      <p:sp>
        <p:nvSpPr>
          <p:cNvPr id="181" name="Google Shape;181;p9"/>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chemeClr val="lt1"/>
                </a:solidFill>
                <a:latin typeface="Open Sans"/>
                <a:ea typeface="Open Sans"/>
                <a:cs typeface="Open Sans"/>
                <a:sym typeface="Open Sans"/>
              </a:rPr>
              <a:t>OER</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Open Sans"/>
                <a:ea typeface="Open Sans"/>
                <a:cs typeface="Open Sans"/>
                <a:sym typeface="Open Sans"/>
              </a:rPr>
              <a:t>BASIC</a:t>
            </a:r>
            <a:endParaRPr b="0" i="0" sz="1700" u="none" cap="none" strike="noStrike">
              <a:solidFill>
                <a:schemeClr val="lt1"/>
              </a:solidFill>
              <a:latin typeface="Open Sans"/>
              <a:ea typeface="Open Sans"/>
              <a:cs typeface="Open Sans"/>
              <a:sym typeface="Open Sans"/>
            </a:endParaRPr>
          </a:p>
        </p:txBody>
      </p:sp>
      <p:cxnSp>
        <p:nvCxnSpPr>
          <p:cNvPr id="182" name="Google Shape;182;p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83" name="Google Shape;183;p9"/>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84" name="Google Shape;184;p9"/>
          <p:cNvSpPr txBox="1"/>
          <p:nvPr/>
        </p:nvSpPr>
        <p:spPr>
          <a:xfrm>
            <a:off x="1596775" y="111618"/>
            <a:ext cx="6007500" cy="1354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000"/>
              <a:buFont typeface="Arial"/>
              <a:buNone/>
            </a:pPr>
            <a:r>
              <a:rPr b="1" i="0" lang="en" sz="1900" u="none" cap="none" strike="noStrike">
                <a:solidFill>
                  <a:srgbClr val="004993"/>
                </a:solidFill>
                <a:latin typeface="Open Sans"/>
                <a:ea typeface="Open Sans"/>
                <a:cs typeface="Open Sans"/>
                <a:sym typeface="Open Sans"/>
              </a:rPr>
              <a:t>Ανοιχτής Εκπαίδευσης </a:t>
            </a:r>
            <a:r>
              <a:rPr b="1" i="0" lang="en" sz="1900" u="none" cap="none" strike="noStrike">
                <a:solidFill>
                  <a:srgbClr val="45BEDF"/>
                </a:solidFill>
                <a:latin typeface="Open Sans"/>
                <a:ea typeface="Open Sans"/>
                <a:cs typeface="Open Sans"/>
                <a:sym typeface="Open Sans"/>
              </a:rPr>
              <a:t>=</a:t>
            </a:r>
            <a:r>
              <a:rPr b="0" i="0" lang="en" sz="900" u="none" cap="none" strike="noStrike">
                <a:solidFill>
                  <a:schemeClr val="dk1"/>
                </a:solidFill>
                <a:highlight>
                  <a:srgbClr val="FFFFFF"/>
                </a:highlight>
                <a:latin typeface="Arial"/>
                <a:ea typeface="Arial"/>
                <a:cs typeface="Arial"/>
                <a:sym typeface="Arial"/>
              </a:rPr>
              <a:t> </a:t>
            </a:r>
            <a:r>
              <a:rPr b="1" i="0" lang="en" sz="1900" u="none" cap="none" strike="noStrike">
                <a:solidFill>
                  <a:srgbClr val="004993"/>
                </a:solidFill>
                <a:latin typeface="Open Sans"/>
                <a:ea typeface="Open Sans"/>
                <a:cs typeface="Open Sans"/>
                <a:sym typeface="Open Sans"/>
              </a:rPr>
              <a:t>ΑΕΠ </a:t>
            </a:r>
            <a:r>
              <a:rPr b="1" i="0" lang="en" sz="1900" u="none" cap="none" strike="noStrike">
                <a:solidFill>
                  <a:srgbClr val="45BEDF"/>
                </a:solidFill>
                <a:latin typeface="Open Sans"/>
                <a:ea typeface="Open Sans"/>
                <a:cs typeface="Open Sans"/>
                <a:sym typeface="Open Sans"/>
              </a:rPr>
              <a:t>+</a:t>
            </a:r>
            <a:r>
              <a:rPr b="1" i="0" lang="en" sz="1900" u="none" cap="none" strike="noStrike">
                <a:solidFill>
                  <a:srgbClr val="004993"/>
                </a:solidFill>
                <a:latin typeface="Open Sans"/>
                <a:ea typeface="Open Sans"/>
                <a:cs typeface="Open Sans"/>
                <a:sym typeface="Open Sans"/>
              </a:rPr>
              <a:t> κατάλληλες παιδαγωγικές μεθοδολογίες </a:t>
            </a:r>
            <a:r>
              <a:rPr b="1" i="0" lang="en" sz="1900" u="none" cap="none" strike="noStrike">
                <a:solidFill>
                  <a:srgbClr val="45BEDF"/>
                </a:solidFill>
                <a:latin typeface="Open Sans"/>
                <a:ea typeface="Open Sans"/>
                <a:cs typeface="Open Sans"/>
                <a:sym typeface="Open Sans"/>
              </a:rPr>
              <a:t>+</a:t>
            </a:r>
            <a:r>
              <a:rPr b="1" i="0" lang="en" sz="1900" u="none" cap="none" strike="noStrike">
                <a:solidFill>
                  <a:srgbClr val="004993"/>
                </a:solidFill>
                <a:latin typeface="Open Sans"/>
                <a:ea typeface="Open Sans"/>
                <a:cs typeface="Open Sans"/>
                <a:sym typeface="Open Sans"/>
              </a:rPr>
              <a:t> καλά σχεδιασμένους μαθησιακούς στόχους </a:t>
            </a:r>
            <a:r>
              <a:rPr b="1" i="0" lang="en" sz="1900" u="none" cap="none" strike="noStrike">
                <a:solidFill>
                  <a:srgbClr val="45BEDF"/>
                </a:solidFill>
                <a:latin typeface="Open Sans"/>
                <a:ea typeface="Open Sans"/>
                <a:cs typeface="Open Sans"/>
                <a:sym typeface="Open Sans"/>
              </a:rPr>
              <a:t>+</a:t>
            </a:r>
            <a:r>
              <a:rPr b="1" i="0" lang="en" sz="1900" u="none" cap="none" strike="noStrike">
                <a:solidFill>
                  <a:srgbClr val="004993"/>
                </a:solidFill>
                <a:latin typeface="Open Sans"/>
                <a:ea typeface="Open Sans"/>
                <a:cs typeface="Open Sans"/>
                <a:sym typeface="Open Sans"/>
              </a:rPr>
              <a:t> ποικιλομορφία μαθησιακών δραστηριοτήτων </a:t>
            </a:r>
            <a:r>
              <a:rPr b="1" i="0" lang="en" sz="1900" u="none" cap="none" strike="noStrike">
                <a:solidFill>
                  <a:srgbClr val="45BEDF"/>
                </a:solidFill>
                <a:latin typeface="Open Sans"/>
                <a:ea typeface="Open Sans"/>
                <a:cs typeface="Open Sans"/>
                <a:sym typeface="Open Sans"/>
              </a:rPr>
              <a:t>=</a:t>
            </a:r>
            <a:endParaRPr b="0" i="0" sz="1300" u="none" cap="none" strike="noStrike">
              <a:solidFill>
                <a:srgbClr val="000000"/>
              </a:solidFill>
              <a:latin typeface="Arial"/>
              <a:ea typeface="Arial"/>
              <a:cs typeface="Arial"/>
              <a:sym typeface="Arial"/>
            </a:endParaRPr>
          </a:p>
        </p:txBody>
      </p:sp>
      <p:sp>
        <p:nvSpPr>
          <p:cNvPr id="185" name="Google Shape;185;p9"/>
          <p:cNvSpPr txBox="1"/>
          <p:nvPr/>
        </p:nvSpPr>
        <p:spPr>
          <a:xfrm>
            <a:off x="1907850" y="2943750"/>
            <a:ext cx="6810600" cy="319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45BEDF"/>
                </a:solidFill>
                <a:latin typeface="Open Sans"/>
                <a:ea typeface="Open Sans"/>
                <a:cs typeface="Open Sans"/>
                <a:sym typeface="Open Sans"/>
              </a:rPr>
              <a:t>From the UNESCO Recommendation on Open Educational Resources</a:t>
            </a:r>
            <a:endParaRPr b="1" i="0" sz="1400" u="none" cap="none" strike="noStrike">
              <a:solidFill>
                <a:srgbClr val="000000"/>
              </a:solidFill>
              <a:latin typeface="Open Sans"/>
              <a:ea typeface="Open Sans"/>
              <a:cs typeface="Open Sans"/>
              <a:sym typeface="Open Sans"/>
            </a:endParaRPr>
          </a:p>
        </p:txBody>
      </p:sp>
      <p:sp>
        <p:nvSpPr>
          <p:cNvPr id="186" name="Google Shape;186;p9"/>
          <p:cNvSpPr txBox="1"/>
          <p:nvPr/>
        </p:nvSpPr>
        <p:spPr>
          <a:xfrm>
            <a:off x="1908000" y="3099850"/>
            <a:ext cx="2752200" cy="334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200"/>
              <a:buFont typeface="Arial"/>
              <a:buNone/>
            </a:pPr>
            <a:r>
              <a:rPr b="0" i="0" lang="en" sz="1200" u="sng" cap="none" strike="noStrike">
                <a:solidFill>
                  <a:schemeClr val="hlink"/>
                </a:solidFill>
                <a:latin typeface="Open Sans"/>
                <a:ea typeface="Open Sans"/>
                <a:cs typeface="Open Sans"/>
                <a:sym typeface="Open Sans"/>
                <a:hlinkClick r:id="rId5"/>
              </a:rPr>
              <a:t>https://tinyurl.com/openedrec</a:t>
            </a:r>
            <a:r>
              <a:rPr b="0" i="0" lang="en" sz="1200" u="none" cap="none" strike="noStrike">
                <a:solidFill>
                  <a:srgbClr val="45BEDF"/>
                </a:solidFill>
                <a:latin typeface="Open Sans"/>
                <a:ea typeface="Open Sans"/>
                <a:cs typeface="Open Sans"/>
                <a:sym typeface="Open Sans"/>
              </a:rPr>
              <a:t> </a:t>
            </a:r>
            <a:endParaRPr b="0" i="0" sz="1500" u="none" cap="none" strike="noStrike">
              <a:solidFill>
                <a:srgbClr val="000000"/>
              </a:solidFill>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90" name="Shape 190"/>
        <p:cNvGrpSpPr/>
        <p:nvPr/>
      </p:nvGrpSpPr>
      <p:grpSpPr>
        <a:xfrm>
          <a:off x="0" y="0"/>
          <a:ext cx="0" cy="0"/>
          <a:chOff x="0" y="0"/>
          <a:chExt cx="0" cy="0"/>
        </a:xfrm>
      </p:grpSpPr>
      <p:sp>
        <p:nvSpPr>
          <p:cNvPr id="191" name="Google Shape;191;gee256591df_0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92" name="Google Shape;192;gee256591df_0_0"/>
          <p:cNvSpPr txBox="1"/>
          <p:nvPr/>
        </p:nvSpPr>
        <p:spPr>
          <a:xfrm>
            <a:off x="2591050" y="654221"/>
            <a:ext cx="4724150" cy="210311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2400" u="none" cap="none" strike="noStrike">
                <a:solidFill>
                  <a:srgbClr val="004993"/>
                </a:solidFill>
                <a:latin typeface="Open Sans"/>
                <a:ea typeface="Open Sans"/>
                <a:cs typeface="Open Sans"/>
                <a:sym typeface="Open Sans"/>
              </a:rPr>
              <a:t>Εξασφαλίζουν διαρκή πρόσβαση</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1000"/>
              </a:spcBef>
              <a:spcAft>
                <a:spcPts val="1000"/>
              </a:spcAft>
              <a:buClr>
                <a:srgbClr val="000000"/>
              </a:buClr>
              <a:buSzPts val="1100"/>
              <a:buFont typeface="Arial"/>
              <a:buNone/>
            </a:pPr>
            <a:r>
              <a:rPr b="0" i="0" lang="en" sz="2000" u="none" cap="none" strike="noStrike">
                <a:solidFill>
                  <a:srgbClr val="004993"/>
                </a:solidFill>
                <a:latin typeface="Open Sans"/>
                <a:ea typeface="Open Sans"/>
                <a:cs typeface="Open Sans"/>
                <a:sym typeface="Open Sans"/>
              </a:rPr>
              <a:t>Οι φοιτητές θα μπορούν να έχουν πρόσβαση σε πόρους ακόμη και αφού ολοκληρώσουν το μάθημά τους.</a:t>
            </a:r>
            <a:endParaRPr b="0" i="0" sz="1400" u="none" cap="none" strike="noStrike">
              <a:solidFill>
                <a:srgbClr val="000000"/>
              </a:solidFill>
              <a:latin typeface="Arial"/>
              <a:ea typeface="Arial"/>
              <a:cs typeface="Arial"/>
              <a:sym typeface="Arial"/>
            </a:endParaRPr>
          </a:p>
        </p:txBody>
      </p:sp>
      <p:sp>
        <p:nvSpPr>
          <p:cNvPr id="193" name="Google Shape;193;gee256591df_0_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194" name="Google Shape;194;gee256591df_0_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95" name="Google Shape;195;gee256591df_0_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196" name="Google Shape;196;gee256591df_0_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7" name="Google Shape;197;gee256591df_0_0"/>
          <p:cNvSpPr txBox="1"/>
          <p:nvPr/>
        </p:nvSpPr>
        <p:spPr>
          <a:xfrm>
            <a:off x="168025" y="1047150"/>
            <a:ext cx="2275770" cy="1317253"/>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Οφέλη Ανοικτής Εκπαίδευσης για </a:t>
            </a:r>
            <a:r>
              <a:rPr b="1" i="0" lang="en" sz="2300" u="none" cap="none" strike="noStrike">
                <a:solidFill>
                  <a:srgbClr val="FFDE59"/>
                </a:solidFill>
                <a:latin typeface="Open Sans"/>
                <a:ea typeface="Open Sans"/>
                <a:cs typeface="Open Sans"/>
                <a:sym typeface="Open Sans"/>
              </a:rPr>
              <a:t>μαθητές</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01" name="Shape 201"/>
        <p:cNvGrpSpPr/>
        <p:nvPr/>
      </p:nvGrpSpPr>
      <p:grpSpPr>
        <a:xfrm>
          <a:off x="0" y="0"/>
          <a:ext cx="0" cy="0"/>
          <a:chOff x="0" y="0"/>
          <a:chExt cx="0" cy="0"/>
        </a:xfrm>
      </p:grpSpPr>
      <p:sp>
        <p:nvSpPr>
          <p:cNvPr id="202" name="Google Shape;202;gee256591df_0_1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03" name="Google Shape;203;gee256591df_0_17"/>
          <p:cNvSpPr txBox="1"/>
          <p:nvPr/>
        </p:nvSpPr>
        <p:spPr>
          <a:xfrm>
            <a:off x="2591050" y="530662"/>
            <a:ext cx="5038200" cy="2585293"/>
          </a:xfrm>
          <a:prstGeom prst="rect">
            <a:avLst/>
          </a:prstGeom>
          <a:noFill/>
          <a:ln>
            <a:noFill/>
          </a:ln>
        </p:spPr>
        <p:txBody>
          <a:bodyPr anchorCtr="0" anchor="t" bIns="91425" lIns="91425" spcFirstLastPara="1" rIns="91425" wrap="square" tIns="91425">
            <a:spAutoFit/>
          </a:bodyPr>
          <a:lstStyle/>
          <a:p>
            <a:pPr indent="0" lvl="0" marL="0" marR="0" rtl="0" algn="l">
              <a:lnSpc>
                <a:spcPct val="15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Ενισχύουν την ένταξη</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000" u="none" cap="none" strike="noStrike">
                <a:solidFill>
                  <a:srgbClr val="004993"/>
                </a:solidFill>
                <a:latin typeface="Open Sans"/>
                <a:ea typeface="Open Sans"/>
                <a:cs typeface="Open Sans"/>
                <a:sym typeface="Open Sans"/>
              </a:rPr>
              <a:t>Οι ΑΕΠ μπορούν να προσαρμοστούν έτσι, ώστε να αντικατοπτρίζουν τα προφίλ και τις περιπτώσεις των φοιτητών, καλύπτοντας τις ανάγκες ένταξής τους σε διαφορετικά έτη σπουδών.</a:t>
            </a:r>
            <a:endParaRPr b="0" i="0" sz="1400" u="none" cap="none" strike="noStrike">
              <a:solidFill>
                <a:srgbClr val="000000"/>
              </a:solidFill>
              <a:latin typeface="Arial"/>
              <a:ea typeface="Arial"/>
              <a:cs typeface="Arial"/>
              <a:sym typeface="Arial"/>
            </a:endParaRPr>
          </a:p>
        </p:txBody>
      </p:sp>
      <p:sp>
        <p:nvSpPr>
          <p:cNvPr id="204" name="Google Shape;204;gee256591df_0_17"/>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05" name="Google Shape;205;gee256591df_0_1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06" name="Google Shape;206;gee256591df_0_1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07" name="Google Shape;207;gee256591df_0_1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 name="Google Shape;208;gee256591df_0_17"/>
          <p:cNvSpPr txBox="1"/>
          <p:nvPr/>
        </p:nvSpPr>
        <p:spPr>
          <a:xfrm>
            <a:off x="168025" y="1047150"/>
            <a:ext cx="2275770" cy="1317253"/>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Οφέλη Ανοικτής Εκπαίδευσης για </a:t>
            </a:r>
            <a:r>
              <a:rPr b="1" i="0" lang="en" sz="2300" u="none" cap="none" strike="noStrike">
                <a:solidFill>
                  <a:srgbClr val="FFDE59"/>
                </a:solidFill>
                <a:latin typeface="Open Sans"/>
                <a:ea typeface="Open Sans"/>
                <a:cs typeface="Open Sans"/>
                <a:sym typeface="Open Sans"/>
              </a:rPr>
              <a:t>μαθητές</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12" name="Shape 212"/>
        <p:cNvGrpSpPr/>
        <p:nvPr/>
      </p:nvGrpSpPr>
      <p:grpSpPr>
        <a:xfrm>
          <a:off x="0" y="0"/>
          <a:ext cx="0" cy="0"/>
          <a:chOff x="0" y="0"/>
          <a:chExt cx="0" cy="0"/>
        </a:xfrm>
      </p:grpSpPr>
      <p:sp>
        <p:nvSpPr>
          <p:cNvPr id="213" name="Google Shape;213;gee256591df_0_2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14" name="Google Shape;214;gee256591df_0_28"/>
          <p:cNvSpPr txBox="1"/>
          <p:nvPr/>
        </p:nvSpPr>
        <p:spPr>
          <a:xfrm>
            <a:off x="2589375" y="72325"/>
            <a:ext cx="4985400" cy="3294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Προωθούν τη διαφοροποιημένη μάθηση</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1800" u="none" cap="none" strike="noStrike">
                <a:solidFill>
                  <a:srgbClr val="004993"/>
                </a:solidFill>
                <a:latin typeface="Open Sans"/>
                <a:ea typeface="Open Sans"/>
                <a:cs typeface="Open Sans"/>
                <a:sym typeface="Open Sans"/>
              </a:rPr>
              <a:t>Οι ΑΕΠ είναι προσβάσιμοι από οποιοδήποτε μέρος, ανά πάσα στιγμή, με απεριόριστες δυνατότητες επανάληψης (και μην υποτιμάτε την αξία της επανάληψης!) και σε διαφορετικές μορφές που μπορούν να χρησιμοποιηθούν από ποικίλες συσκευές</a:t>
            </a:r>
            <a:r>
              <a:rPr lang="en" sz="1800">
                <a:solidFill>
                  <a:srgbClr val="004993"/>
                </a:solidFill>
                <a:latin typeface="Open Sans"/>
                <a:ea typeface="Open Sans"/>
                <a:cs typeface="Open Sans"/>
                <a:sym typeface="Open Sans"/>
              </a:rPr>
              <a:t>. Οι ΑΕΠ επίσης υποστηρίζουν ανεπίσημους και ημιεπίσημους εκπαιδευτικούς χώρους.</a:t>
            </a:r>
            <a:endParaRPr b="0" i="0" sz="1400" u="none" cap="none" strike="noStrike">
              <a:solidFill>
                <a:srgbClr val="000000"/>
              </a:solidFill>
              <a:latin typeface="Arial"/>
              <a:ea typeface="Arial"/>
              <a:cs typeface="Arial"/>
              <a:sym typeface="Arial"/>
            </a:endParaRPr>
          </a:p>
        </p:txBody>
      </p:sp>
      <p:sp>
        <p:nvSpPr>
          <p:cNvPr id="215" name="Google Shape;215;gee256591df_0_28"/>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16" name="Google Shape;216;gee256591df_0_2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17" name="Google Shape;217;gee256591df_0_2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18" name="Google Shape;218;gee256591df_0_2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9" name="Google Shape;219;gee256591df_0_28"/>
          <p:cNvSpPr txBox="1"/>
          <p:nvPr/>
        </p:nvSpPr>
        <p:spPr>
          <a:xfrm>
            <a:off x="168025" y="1047150"/>
            <a:ext cx="2275770" cy="1317253"/>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Οφέλη Ανοικτής Εκπαίδευσης για </a:t>
            </a:r>
            <a:r>
              <a:rPr b="1" i="0" lang="en" sz="2300" u="none" cap="none" strike="noStrike">
                <a:solidFill>
                  <a:srgbClr val="FFDE59"/>
                </a:solidFill>
                <a:latin typeface="Open Sans"/>
                <a:ea typeface="Open Sans"/>
                <a:cs typeface="Open Sans"/>
                <a:sym typeface="Open Sans"/>
              </a:rPr>
              <a:t>μαθητές</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23" name="Shape 223"/>
        <p:cNvGrpSpPr/>
        <p:nvPr/>
      </p:nvGrpSpPr>
      <p:grpSpPr>
        <a:xfrm>
          <a:off x="0" y="0"/>
          <a:ext cx="0" cy="0"/>
          <a:chOff x="0" y="0"/>
          <a:chExt cx="0" cy="0"/>
        </a:xfrm>
      </p:grpSpPr>
      <p:sp>
        <p:nvSpPr>
          <p:cNvPr id="224" name="Google Shape;224;gee256591df_0_3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25" name="Google Shape;225;gee256591df_0_39"/>
          <p:cNvSpPr txBox="1"/>
          <p:nvPr/>
        </p:nvSpPr>
        <p:spPr>
          <a:xfrm>
            <a:off x="2529550" y="411290"/>
            <a:ext cx="5088300" cy="261607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Προωθούν τη δια βίου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μάθηση</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000" u="none" cap="none" strike="noStrike">
                <a:solidFill>
                  <a:srgbClr val="004993"/>
                </a:solidFill>
                <a:latin typeface="Open Sans"/>
                <a:ea typeface="Open Sans"/>
                <a:cs typeface="Open Sans"/>
                <a:sym typeface="Open Sans"/>
              </a:rPr>
              <a:t>Οι ΑΕΠ είναι διαθέσιμοι στον οποιονδήποτε ανεξαρτήτου ηλικίας, από οπουδήποτε και για οποιαδήποτε στιγμή θελήσει να μάθει κάτι ή να ανατρέξει σε κάτι που χρειάζεται επανάληψη.</a:t>
            </a:r>
            <a:endParaRPr b="0" i="0" sz="1400" u="none" cap="none" strike="noStrike">
              <a:solidFill>
                <a:srgbClr val="000000"/>
              </a:solidFill>
              <a:latin typeface="Arial"/>
              <a:ea typeface="Arial"/>
              <a:cs typeface="Arial"/>
              <a:sym typeface="Arial"/>
            </a:endParaRPr>
          </a:p>
        </p:txBody>
      </p:sp>
      <p:sp>
        <p:nvSpPr>
          <p:cNvPr id="226" name="Google Shape;226;gee256591df_0_39"/>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27" name="Google Shape;227;gee256591df_0_3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28" name="Google Shape;228;gee256591df_0_3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29" name="Google Shape;229;gee256591df_0_39"/>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 name="Google Shape;230;gee256591df_0_39"/>
          <p:cNvSpPr txBox="1"/>
          <p:nvPr/>
        </p:nvSpPr>
        <p:spPr>
          <a:xfrm>
            <a:off x="168025" y="1047150"/>
            <a:ext cx="2275770" cy="1317253"/>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Οφέλη Ανοικτής Εκπαίδευσης για </a:t>
            </a:r>
            <a:r>
              <a:rPr b="1" i="0" lang="en" sz="2300" u="none" cap="none" strike="noStrike">
                <a:solidFill>
                  <a:srgbClr val="FFDE59"/>
                </a:solidFill>
                <a:latin typeface="Open Sans"/>
                <a:ea typeface="Open Sans"/>
                <a:cs typeface="Open Sans"/>
                <a:sym typeface="Open Sans"/>
              </a:rPr>
              <a:t>μαθητές</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34" name="Shape 234"/>
        <p:cNvGrpSpPr/>
        <p:nvPr/>
      </p:nvGrpSpPr>
      <p:grpSpPr>
        <a:xfrm>
          <a:off x="0" y="0"/>
          <a:ext cx="0" cy="0"/>
          <a:chOff x="0" y="0"/>
          <a:chExt cx="0" cy="0"/>
        </a:xfrm>
      </p:grpSpPr>
      <p:sp>
        <p:nvSpPr>
          <p:cNvPr id="235" name="Google Shape;235;gee256591df_0_5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36" name="Google Shape;236;gee256591df_0_50"/>
          <p:cNvSpPr txBox="1"/>
          <p:nvPr/>
        </p:nvSpPr>
        <p:spPr>
          <a:xfrm>
            <a:off x="2611550" y="652825"/>
            <a:ext cx="5088300" cy="224673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Εξοικονομούν κόστος</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br>
              <a:rPr b="1" i="0" lang="en" sz="1000" u="none" cap="none" strike="noStrike">
                <a:solidFill>
                  <a:srgbClr val="004993"/>
                </a:solidFill>
                <a:latin typeface="Open Sans"/>
                <a:ea typeface="Open Sans"/>
                <a:cs typeface="Open Sans"/>
                <a:sym typeface="Open Sans"/>
              </a:rPr>
            </a:br>
            <a:r>
              <a:rPr b="0" i="0" lang="en" sz="2000" u="none" cap="none" strike="noStrike">
                <a:solidFill>
                  <a:srgbClr val="004993"/>
                </a:solidFill>
                <a:latin typeface="Open Sans"/>
                <a:ea typeface="Open Sans"/>
                <a:cs typeface="Open Sans"/>
                <a:sym typeface="Open Sans"/>
              </a:rPr>
              <a:t>Το υψηλό κόστος ενδέχεται να οδηγήσει τους μαθητές στη χρήση παλαιότερων εκδόσεων · με τους ΑΕΠ, δε τίθεται τέτοιο θέμα.</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2000" u="none" cap="none" strike="noStrike">
              <a:solidFill>
                <a:srgbClr val="000000"/>
              </a:solidFill>
              <a:latin typeface="Arial"/>
              <a:ea typeface="Arial"/>
              <a:cs typeface="Arial"/>
              <a:sym typeface="Arial"/>
            </a:endParaRPr>
          </a:p>
        </p:txBody>
      </p:sp>
      <p:sp>
        <p:nvSpPr>
          <p:cNvPr id="237" name="Google Shape;237;gee256591df_0_5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38" name="Google Shape;238;gee256591df_0_5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39" name="Google Shape;239;gee256591df_0_5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40" name="Google Shape;240;gee256591df_0_5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1" name="Google Shape;241;gee256591df_0_50"/>
          <p:cNvSpPr txBox="1"/>
          <p:nvPr/>
        </p:nvSpPr>
        <p:spPr>
          <a:xfrm>
            <a:off x="168025" y="1047150"/>
            <a:ext cx="2275770" cy="1317253"/>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Οφέλη Ανοικτής Εκπαίδευσης για </a:t>
            </a:r>
            <a:r>
              <a:rPr b="1" i="0" lang="en" sz="2300" u="none" cap="none" strike="noStrike">
                <a:solidFill>
                  <a:srgbClr val="FFDE59"/>
                </a:solidFill>
                <a:latin typeface="Open Sans"/>
                <a:ea typeface="Open Sans"/>
                <a:cs typeface="Open Sans"/>
                <a:sym typeface="Open Sans"/>
              </a:rPr>
              <a:t>μαθητές</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45" name="Shape 245"/>
        <p:cNvGrpSpPr/>
        <p:nvPr/>
      </p:nvGrpSpPr>
      <p:grpSpPr>
        <a:xfrm>
          <a:off x="0" y="0"/>
          <a:ext cx="0" cy="0"/>
          <a:chOff x="0" y="0"/>
          <a:chExt cx="0" cy="0"/>
        </a:xfrm>
      </p:grpSpPr>
      <p:sp>
        <p:nvSpPr>
          <p:cNvPr id="246" name="Google Shape;246;gedaf2065a5_1_5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47" name="Google Shape;247;gedaf2065a5_1_52"/>
          <p:cNvSpPr txBox="1"/>
          <p:nvPr/>
        </p:nvSpPr>
        <p:spPr>
          <a:xfrm>
            <a:off x="2611550" y="685075"/>
            <a:ext cx="5088300" cy="2308294"/>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Ενισχύουν τις μαθησιακές ευκαιρίες</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br>
              <a:rPr b="1" i="0" lang="en" sz="1000" u="none" cap="none" strike="noStrike">
                <a:solidFill>
                  <a:srgbClr val="004993"/>
                </a:solidFill>
                <a:latin typeface="Open Sans"/>
                <a:ea typeface="Open Sans"/>
                <a:cs typeface="Open Sans"/>
                <a:sym typeface="Open Sans"/>
              </a:rPr>
            </a:br>
            <a:r>
              <a:rPr b="0" i="0" lang="en" sz="2000" u="none" cap="none" strike="noStrike">
                <a:solidFill>
                  <a:srgbClr val="004993"/>
                </a:solidFill>
                <a:latin typeface="Open Sans"/>
                <a:ea typeface="Open Sans"/>
                <a:cs typeface="Open Sans"/>
                <a:sym typeface="Open Sans"/>
              </a:rPr>
              <a:t>Οι φοιτητές που αξιοποιούν τους ΑΕΠ, αποδίδουν το ίδιο καλά ή καλύτερα, απο τους φοιτητές που χρησιμοποιούν παραδοσιακό υλικό μάθησης. </a:t>
            </a:r>
            <a:endParaRPr b="0" i="0" sz="2000" u="none" cap="none" strike="noStrike">
              <a:solidFill>
                <a:srgbClr val="000000"/>
              </a:solidFill>
              <a:latin typeface="Arial"/>
              <a:ea typeface="Arial"/>
              <a:cs typeface="Arial"/>
              <a:sym typeface="Arial"/>
            </a:endParaRPr>
          </a:p>
        </p:txBody>
      </p:sp>
      <p:sp>
        <p:nvSpPr>
          <p:cNvPr id="248" name="Google Shape;248;gedaf2065a5_1_5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49" name="Google Shape;249;gedaf2065a5_1_5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50" name="Google Shape;250;gedaf2065a5_1_5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51" name="Google Shape;251;gedaf2065a5_1_5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2" name="Google Shape;252;gedaf2065a5_1_52"/>
          <p:cNvSpPr txBox="1"/>
          <p:nvPr/>
        </p:nvSpPr>
        <p:spPr>
          <a:xfrm>
            <a:off x="168025" y="1047150"/>
            <a:ext cx="2275770" cy="1317253"/>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Οφέλη Ανοικτής Εκπαίδευσης για </a:t>
            </a:r>
            <a:r>
              <a:rPr b="1" i="0" lang="en" sz="2300" u="none" cap="none" strike="noStrike">
                <a:solidFill>
                  <a:srgbClr val="FFDE59"/>
                </a:solidFill>
                <a:latin typeface="Open Sans"/>
                <a:ea typeface="Open Sans"/>
                <a:cs typeface="Open Sans"/>
                <a:sym typeface="Open Sans"/>
              </a:rPr>
              <a:t>μαθητές</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56" name="Shape 256"/>
        <p:cNvGrpSpPr/>
        <p:nvPr/>
      </p:nvGrpSpPr>
      <p:grpSpPr>
        <a:xfrm>
          <a:off x="0" y="0"/>
          <a:ext cx="0" cy="0"/>
          <a:chOff x="0" y="0"/>
          <a:chExt cx="0" cy="0"/>
        </a:xfrm>
      </p:grpSpPr>
      <p:sp>
        <p:nvSpPr>
          <p:cNvPr id="257" name="Google Shape;257;gedaf2065a5_1_6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58" name="Google Shape;258;gedaf2065a5_1_62"/>
          <p:cNvSpPr txBox="1"/>
          <p:nvPr/>
        </p:nvSpPr>
        <p:spPr>
          <a:xfrm>
            <a:off x="2529550" y="813239"/>
            <a:ext cx="5088300" cy="1938962"/>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Εξασφαλίζουν ετοιμότητα</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br>
              <a:rPr b="1" i="0" lang="en" sz="1000" u="none" cap="none" strike="noStrike">
                <a:solidFill>
                  <a:srgbClr val="004993"/>
                </a:solidFill>
                <a:latin typeface="Open Sans"/>
                <a:ea typeface="Open Sans"/>
                <a:cs typeface="Open Sans"/>
                <a:sym typeface="Open Sans"/>
              </a:rPr>
            </a:br>
            <a:r>
              <a:rPr b="0" i="0" lang="en" sz="2000" u="none" cap="none" strike="noStrike">
                <a:solidFill>
                  <a:srgbClr val="004993"/>
                </a:solidFill>
                <a:latin typeface="Open Sans"/>
                <a:ea typeface="Open Sans"/>
                <a:cs typeface="Open Sans"/>
                <a:sym typeface="Open Sans"/>
              </a:rPr>
              <a:t>Οι ΑΕΠ μπορούν να είναι διαθέσιμοι από την αρχή των μαθημάτων, γεγονός που σημαίνει ότι οι φοιτητές μπορούν να αρχίσουν να προετοιμάζονται αμέσως.</a:t>
            </a:r>
            <a:endParaRPr b="0" i="0" sz="2400" u="none" cap="none" strike="noStrike">
              <a:solidFill>
                <a:srgbClr val="004993"/>
              </a:solidFill>
              <a:latin typeface="Open Sans"/>
              <a:ea typeface="Open Sans"/>
              <a:cs typeface="Open Sans"/>
              <a:sym typeface="Open Sans"/>
            </a:endParaRPr>
          </a:p>
        </p:txBody>
      </p:sp>
      <p:sp>
        <p:nvSpPr>
          <p:cNvPr id="259" name="Google Shape;259;gedaf2065a5_1_6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60" name="Google Shape;260;gedaf2065a5_1_6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61" name="Google Shape;261;gedaf2065a5_1_6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62" name="Google Shape;262;gedaf2065a5_1_6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3" name="Google Shape;263;gedaf2065a5_1_62"/>
          <p:cNvSpPr txBox="1"/>
          <p:nvPr/>
        </p:nvSpPr>
        <p:spPr>
          <a:xfrm>
            <a:off x="168025" y="1047150"/>
            <a:ext cx="2275770" cy="1317253"/>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Οφέλη Ανοικτής Εκπαίδευσης για </a:t>
            </a:r>
            <a:r>
              <a:rPr b="1" i="0" lang="en" sz="2300" u="none" cap="none" strike="noStrike">
                <a:solidFill>
                  <a:srgbClr val="FFDE59"/>
                </a:solidFill>
                <a:latin typeface="Open Sans"/>
                <a:ea typeface="Open Sans"/>
                <a:cs typeface="Open Sans"/>
                <a:sym typeface="Open Sans"/>
              </a:rPr>
              <a:t>μαθητές</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66" name="Shape 66"/>
        <p:cNvGrpSpPr/>
        <p:nvPr/>
      </p:nvGrpSpPr>
      <p:grpSpPr>
        <a:xfrm>
          <a:off x="0" y="0"/>
          <a:ext cx="0" cy="0"/>
          <a:chOff x="0" y="0"/>
          <a:chExt cx="0" cy="0"/>
        </a:xfrm>
      </p:grpSpPr>
      <p:sp>
        <p:nvSpPr>
          <p:cNvPr id="67" name="Google Shape;67;p1"/>
          <p:cNvSpPr txBox="1"/>
          <p:nvPr/>
        </p:nvSpPr>
        <p:spPr>
          <a:xfrm>
            <a:off x="314700" y="165025"/>
            <a:ext cx="7088700" cy="3654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900" u="none" cap="none" strike="noStrike">
                <a:solidFill>
                  <a:srgbClr val="004993"/>
                </a:solidFill>
                <a:latin typeface="Open Sans"/>
                <a:ea typeface="Open Sans"/>
                <a:cs typeface="Open Sans"/>
                <a:sym typeface="Open Sans"/>
              </a:rPr>
              <a:t>Καλώς ήρθατε σε αυτή την εργαλειοθήκη για τα οφέλη της Ανοικτής Εκπαίδευσης! </a:t>
            </a:r>
            <a:r>
              <a:rPr b="0" i="0" lang="en" sz="700" u="none" cap="none" strike="noStrike">
                <a:solidFill>
                  <a:srgbClr val="004993"/>
                </a:solidFill>
                <a:latin typeface="Open Sans"/>
                <a:ea typeface="Open Sans"/>
                <a:cs typeface="Open Sans"/>
                <a:sym typeface="Open Sans"/>
              </a:rPr>
              <a:t>Πρόκειται για ένα σύνολο εργαλείων (διαφάνειες, φυλλάδια και κάρτες) που ετοιμάστηκαν από </a:t>
            </a:r>
            <a:r>
              <a:rPr b="0" i="0" lang="en" sz="700" u="sng" cap="none" strike="noStrike">
                <a:solidFill>
                  <a:srgbClr val="0097A7"/>
                </a:solidFill>
                <a:latin typeface="Open Sans"/>
                <a:ea typeface="Open Sans"/>
                <a:cs typeface="Open Sans"/>
                <a:sym typeface="Open Sans"/>
                <a:hlinkClick r:id="rId3">
                  <a:extLst>
                    <a:ext uri="{A12FA001-AC4F-418D-AE19-62706E023703}">
                      <ahyp:hlinkClr val="tx"/>
                    </a:ext>
                  </a:extLst>
                </a:hlinkClick>
              </a:rPr>
              <a:t>Ευρωπαϊκό Δίκτυο Βιβλιοθηκονόμων Ανοικτής Εκπαίδευσης (ΕΔΒΑΕ).</a:t>
            </a:r>
            <a:r>
              <a:rPr b="0" i="0" lang="en" sz="700" u="sng" cap="none" strike="noStrike">
                <a:solidFill>
                  <a:srgbClr val="0097A7"/>
                </a:solidFill>
                <a:latin typeface="Open Sans"/>
                <a:ea typeface="Open Sans"/>
                <a:cs typeface="Open Sans"/>
                <a:sym typeface="Open Sans"/>
              </a:rPr>
              <a:t> </a:t>
            </a:r>
            <a:r>
              <a:rPr b="0" i="0" lang="en" sz="700" u="none" cap="none" strike="noStrike">
                <a:solidFill>
                  <a:srgbClr val="004993"/>
                </a:solidFill>
                <a:latin typeface="Open Sans"/>
                <a:ea typeface="Open Sans"/>
                <a:cs typeface="Open Sans"/>
                <a:sym typeface="Open Sans"/>
              </a:rPr>
              <a:t>Η εργαλειοθήκη έχει ως στόχο να συμβάλει στην ευαισθητοποίηση για τη σ</a:t>
            </a:r>
            <a:r>
              <a:rPr lang="en" sz="700">
                <a:solidFill>
                  <a:srgbClr val="004993"/>
                </a:solidFill>
                <a:latin typeface="Open Sans"/>
                <a:ea typeface="Open Sans"/>
                <a:cs typeface="Open Sans"/>
                <a:sym typeface="Open Sans"/>
              </a:rPr>
              <a:t>ημασία της Ανοικτής Εκπαίδευσης και επισημαίνει τα οφέλη για τους μαθητές, τους διδάσκοντες, τα ιδρύματα, την κοινωνία και τους βιβλιοθηκονόμους.</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i="0" lang="en" sz="700" u="none" cap="none" strike="noStrike">
                <a:solidFill>
                  <a:srgbClr val="004993"/>
                </a:solidFill>
                <a:latin typeface="Open Sans"/>
                <a:ea typeface="Open Sans"/>
                <a:cs typeface="Open Sans"/>
                <a:sym typeface="Open Sans"/>
              </a:rPr>
              <a:t>Αυτή η σειρά διαφανειών περιέχει </a:t>
            </a:r>
            <a:r>
              <a:rPr b="1" i="0" lang="en" sz="700" u="none" cap="none" strike="noStrike">
                <a:solidFill>
                  <a:srgbClr val="004993"/>
                </a:solidFill>
                <a:latin typeface="Open Sans"/>
                <a:ea typeface="Open Sans"/>
                <a:cs typeface="Open Sans"/>
                <a:sym typeface="Open Sans"/>
              </a:rPr>
              <a:t>κάρτες. </a:t>
            </a:r>
            <a:endParaRPr sz="7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700">
                <a:solidFill>
                  <a:srgbClr val="004993"/>
                </a:solidFill>
                <a:latin typeface="Open Sans"/>
                <a:ea typeface="Open Sans"/>
                <a:cs typeface="Open Sans"/>
                <a:sym typeface="Open Sans"/>
              </a:rPr>
              <a:t>*οι διαστάσεις των διαφανειών είναι αυτές των καρτών για να διασφαλιστεί ότι θα εμφανίζονται καλά κατά την δημοσίευση στα social media. Μπορείτε να κατεβάσετε κάθε διαφάνεια ξεχωριστά ως εικόνα jpg.</a:t>
            </a:r>
            <a:endParaRPr b="0" i="0" sz="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7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 sz="700" u="none" cap="none" strike="noStrike">
                <a:solidFill>
                  <a:srgbClr val="004993"/>
                </a:solidFill>
                <a:latin typeface="Open Sans"/>
                <a:ea typeface="Open Sans"/>
                <a:cs typeface="Open Sans"/>
                <a:sym typeface="Open Sans"/>
              </a:rPr>
              <a:t>Μπορείτε να χρησιμοποιήσετε τα πρότυπα απευθείας ως έχουν ή να τα προσαρμόσετε στις δικές σας ανάγκες.</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rPr b="1" i="0" lang="en" sz="700" u="none" cap="none" strike="noStrike">
                <a:solidFill>
                  <a:srgbClr val="004993"/>
                </a:solidFill>
                <a:latin typeface="Open Sans"/>
                <a:ea typeface="Open Sans"/>
                <a:cs typeface="Open Sans"/>
                <a:sym typeface="Open Sans"/>
              </a:rPr>
              <a:t>Όταν χρησιμοποιείτε το πρότυπο χωρίς προσαρμογή, </a:t>
            </a:r>
            <a:r>
              <a:rPr b="0" i="0" lang="en" sz="700" u="none" cap="none" strike="noStrike">
                <a:solidFill>
                  <a:srgbClr val="004993"/>
                </a:solidFill>
                <a:latin typeface="Open Sans"/>
                <a:ea typeface="Open Sans"/>
                <a:cs typeface="Open Sans"/>
                <a:sym typeface="Open Sans"/>
              </a:rPr>
              <a:t>κατεβάστε ολόκληρη τη σειρά διαφανειών ή τη συγκεκριμένη διαφάνεια που θέλετε να χρησιμοποιήσετε. </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700"/>
              <a:buFont typeface="Arial"/>
              <a:buNone/>
            </a:pPr>
            <a:r>
              <a:rPr b="1" i="0" lang="en" sz="700" u="none" cap="none" strike="noStrike">
                <a:solidFill>
                  <a:srgbClr val="004993"/>
                </a:solidFill>
                <a:latin typeface="Open Sans"/>
                <a:ea typeface="Open Sans"/>
                <a:cs typeface="Open Sans"/>
                <a:sym typeface="Open Sans"/>
              </a:rPr>
              <a:t>Αν θέλετε να προσαρμόσετε το πρότυπο στις δικές σας ανάγκες, θα πρέπει να:</a:t>
            </a:r>
            <a:endParaRPr b="0" i="0" sz="1400" u="none" cap="none" strike="noStrike">
              <a:solidFill>
                <a:srgbClr val="000000"/>
              </a:solidFill>
              <a:latin typeface="Arial"/>
              <a:ea typeface="Arial"/>
              <a:cs typeface="Arial"/>
              <a:sym typeface="Arial"/>
            </a:endParaRPr>
          </a:p>
          <a:p>
            <a:pPr indent="-285750" lvl="0" marL="457200" marR="0" rtl="0" algn="l">
              <a:lnSpc>
                <a:spcPct val="115000"/>
              </a:lnSpc>
              <a:spcBef>
                <a:spcPts val="0"/>
              </a:spcBef>
              <a:spcAft>
                <a:spcPts val="0"/>
              </a:spcAft>
              <a:buClr>
                <a:srgbClr val="004993"/>
              </a:buClr>
              <a:buSzPts val="900"/>
              <a:buFont typeface="Open Sans"/>
              <a:buChar char="-"/>
            </a:pPr>
            <a:r>
              <a:rPr b="0" i="0" lang="en" sz="700" u="none" cap="none" strike="noStrike">
                <a:solidFill>
                  <a:srgbClr val="004993"/>
                </a:solidFill>
                <a:latin typeface="Open Sans"/>
                <a:ea typeface="Open Sans"/>
                <a:cs typeface="Open Sans"/>
                <a:sym typeface="Open Sans"/>
              </a:rPr>
              <a:t>Κατεβάσετε ένα εργαλείο που θέλετε να χρησιμοποιήσετε</a:t>
            </a:r>
            <a:endParaRPr b="0" i="0" sz="1400" u="none" cap="none" strike="noStrike">
              <a:solidFill>
                <a:srgbClr val="000000"/>
              </a:solidFill>
              <a:latin typeface="Arial"/>
              <a:ea typeface="Arial"/>
              <a:cs typeface="Arial"/>
              <a:sym typeface="Arial"/>
            </a:endParaRPr>
          </a:p>
          <a:p>
            <a:pPr indent="-285750" lvl="0" marL="457200" marR="0" rtl="0" algn="l">
              <a:lnSpc>
                <a:spcPct val="115000"/>
              </a:lnSpc>
              <a:spcBef>
                <a:spcPts val="0"/>
              </a:spcBef>
              <a:spcAft>
                <a:spcPts val="0"/>
              </a:spcAft>
              <a:buClr>
                <a:srgbClr val="004993"/>
              </a:buClr>
              <a:buSzPts val="900"/>
              <a:buFont typeface="Open Sans"/>
              <a:buChar char="-"/>
            </a:pPr>
            <a:r>
              <a:rPr b="0" i="0" lang="en" sz="700" u="none" cap="none" strike="noStrike">
                <a:solidFill>
                  <a:srgbClr val="004993"/>
                </a:solidFill>
                <a:latin typeface="Open Sans"/>
                <a:ea typeface="Open Sans"/>
                <a:cs typeface="Open Sans"/>
                <a:sym typeface="Open Sans"/>
              </a:rPr>
              <a:t>Προσαρμόστε το εργαλείο στις ανάγκες σας (προσθέστε το λογότυπο του οργανισμού σας, κάντε οποιαδήποτε άλλη αλλαγή θεωρείτε κατάλληλη).</a:t>
            </a:r>
            <a:endParaRPr b="0" i="0" sz="1400" u="none" cap="none" strike="noStrike">
              <a:solidFill>
                <a:srgbClr val="000000"/>
              </a:solidFill>
              <a:latin typeface="Arial"/>
              <a:ea typeface="Arial"/>
              <a:cs typeface="Arial"/>
              <a:sym typeface="Arial"/>
            </a:endParaRPr>
          </a:p>
          <a:p>
            <a:pPr indent="-285750" lvl="0" marL="457200" marR="0" rtl="0" algn="l">
              <a:lnSpc>
                <a:spcPct val="115000"/>
              </a:lnSpc>
              <a:spcBef>
                <a:spcPts val="0"/>
              </a:spcBef>
              <a:spcAft>
                <a:spcPts val="0"/>
              </a:spcAft>
              <a:buClr>
                <a:srgbClr val="004993"/>
              </a:buClr>
              <a:buSzPts val="900"/>
              <a:buFont typeface="Open Sans"/>
              <a:buChar char="-"/>
            </a:pPr>
            <a:r>
              <a:rPr b="0" i="0" lang="en" sz="700" u="none" cap="none" strike="noStrike">
                <a:solidFill>
                  <a:srgbClr val="004993"/>
                </a:solidFill>
                <a:latin typeface="Open Sans"/>
                <a:ea typeface="Open Sans"/>
                <a:cs typeface="Open Sans"/>
                <a:sym typeface="Open Sans"/>
              </a:rPr>
              <a:t>Βεβαιωθείτε ότι η προσαρμοσμένη έκδοση έχει μια σημείωση που αναφέρει: «Αυτό το έργο είναι παράγωγο του [όνομα του αρχείου (για παράδειγμα, Greek_3. OE Benefits - ENOEL cards)] [σύνδεσμος στην αρχική πηγή: </a:t>
            </a:r>
            <a:r>
              <a:rPr lang="en" sz="700" u="sng">
                <a:solidFill>
                  <a:schemeClr val="hlink"/>
                </a:solidFill>
                <a:latin typeface="Open Sans"/>
                <a:ea typeface="Open Sans"/>
                <a:cs typeface="Open Sans"/>
                <a:sym typeface="Open Sans"/>
                <a:hlinkClick r:id="rId4"/>
              </a:rPr>
              <a:t>https://doi.org/10.5281/zenodo.5568482</a:t>
            </a:r>
            <a:r>
              <a:rPr b="0" i="0" lang="en" sz="700" u="none" cap="none" strike="noStrike">
                <a:solidFill>
                  <a:srgbClr val="004993"/>
                </a:solidFill>
                <a:latin typeface="Open Sans"/>
                <a:ea typeface="Open Sans"/>
                <a:cs typeface="Open Sans"/>
                <a:sym typeface="Open Sans"/>
              </a:rPr>
              <a:t>], από την </a:t>
            </a:r>
            <a:r>
              <a:rPr b="0" i="0" lang="en" sz="700" u="sng" cap="none" strike="noStrike">
                <a:solidFill>
                  <a:schemeClr val="accent5"/>
                </a:solidFill>
                <a:latin typeface="Open Sans"/>
                <a:ea typeface="Open Sans"/>
                <a:cs typeface="Open Sans"/>
                <a:sym typeface="Open Sans"/>
                <a:hlinkClick r:id="rId5">
                  <a:extLst>
                    <a:ext uri="{A12FA001-AC4F-418D-AE19-62706E023703}">
                      <ahyp:hlinkClr val="tx"/>
                    </a:ext>
                  </a:extLst>
                </a:hlinkClick>
              </a:rPr>
              <a:t>SPARC EUROPE</a:t>
            </a:r>
            <a:r>
              <a:rPr b="0" i="0" lang="en" sz="700" u="none" cap="none" strike="noStrike">
                <a:solidFill>
                  <a:srgbClr val="004993"/>
                </a:solidFill>
                <a:latin typeface="Open Sans"/>
                <a:ea typeface="Open Sans"/>
                <a:cs typeface="Open Sans"/>
                <a:sym typeface="Open Sans"/>
              </a:rPr>
              <a:t> (ENOEL),</a:t>
            </a:r>
            <a:r>
              <a:rPr b="0" i="0" lang="en" sz="700" u="none" cap="none" strike="noStrike">
                <a:solidFill>
                  <a:srgbClr val="004993"/>
                </a:solidFill>
                <a:uFill>
                  <a:noFill/>
                </a:uFill>
                <a:latin typeface="Open Sans"/>
                <a:ea typeface="Open Sans"/>
                <a:cs typeface="Open Sans"/>
                <a:sym typeface="Open Sans"/>
                <a:hlinkClick r:id="rId6">
                  <a:extLst>
                    <a:ext uri="{A12FA001-AC4F-418D-AE19-62706E023703}">
                      <ahyp:hlinkClr val="tx"/>
                    </a:ext>
                  </a:extLst>
                </a:hlinkClick>
              </a:rPr>
              <a:t> </a:t>
            </a:r>
            <a:r>
              <a:rPr b="0" i="0" lang="en" sz="700" u="none" cap="none" strike="noStrike">
                <a:solidFill>
                  <a:srgbClr val="004993"/>
                </a:solidFill>
                <a:latin typeface="Open Sans"/>
                <a:ea typeface="Open Sans"/>
                <a:cs typeface="Open Sans"/>
                <a:sym typeface="Open Sans"/>
              </a:rPr>
              <a:t> </a:t>
            </a:r>
            <a:r>
              <a:rPr b="0" i="0" lang="en" sz="700" u="sng" cap="none" strike="noStrike">
                <a:solidFill>
                  <a:schemeClr val="accent5"/>
                </a:solidFill>
                <a:latin typeface="Open Sans"/>
                <a:ea typeface="Open Sans"/>
                <a:cs typeface="Open Sans"/>
                <a:sym typeface="Open Sans"/>
                <a:hlinkClick r:id="rId7">
                  <a:extLst>
                    <a:ext uri="{A12FA001-AC4F-418D-AE19-62706E023703}">
                      <ahyp:hlinkClr val="tx"/>
                    </a:ext>
                  </a:extLst>
                </a:hlinkClick>
              </a:rPr>
              <a:t>CC BY</a:t>
            </a:r>
            <a:r>
              <a:rPr b="0" i="0" lang="en" sz="700" u="none" cap="none" strike="noStrike">
                <a:solidFill>
                  <a:srgbClr val="004993"/>
                </a:solidFill>
                <a:latin typeface="Open Sans"/>
                <a:ea typeface="Open Sans"/>
                <a:cs typeface="Open Sans"/>
                <a:sym typeface="Open Sans"/>
              </a:rPr>
              <a:t>."  </a:t>
            </a:r>
            <a:endParaRPr b="0" i="0" sz="700" u="none" cap="none" strike="noStrike">
              <a:solidFill>
                <a:srgbClr val="004993"/>
              </a:solidFill>
              <a:latin typeface="Open Sans"/>
              <a:ea typeface="Open Sans"/>
              <a:cs typeface="Open Sans"/>
              <a:sym typeface="Open Sans"/>
            </a:endParaRPr>
          </a:p>
          <a:p>
            <a:pPr indent="-228600" lvl="0" marL="457200" marR="0" rtl="0" algn="l">
              <a:lnSpc>
                <a:spcPct val="115000"/>
              </a:lnSpc>
              <a:spcBef>
                <a:spcPts val="0"/>
              </a:spcBef>
              <a:spcAft>
                <a:spcPts val="0"/>
              </a:spcAft>
              <a:buClr>
                <a:srgbClr val="004993"/>
              </a:buClr>
              <a:buSzPts val="900"/>
              <a:buFont typeface="Open Sans"/>
              <a:buNone/>
            </a:pPr>
            <a:r>
              <a:t/>
            </a:r>
            <a:endParaRPr b="0" i="0" sz="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700"/>
              <a:buFont typeface="Arial"/>
              <a:buNone/>
            </a:pPr>
            <a:r>
              <a:rPr b="0" i="0" lang="en" sz="700" u="none" cap="none" strike="noStrike">
                <a:solidFill>
                  <a:srgbClr val="004993"/>
                </a:solidFill>
                <a:latin typeface="Open Sans"/>
                <a:ea typeface="Open Sans"/>
                <a:cs typeface="Open Sans"/>
                <a:sym typeface="Open Sans"/>
              </a:rPr>
              <a:t>Παρακάτω, θα βρείτε μια σύντομη περιγραφή του τρόπου οργάνωσης της συλλογής διαφανειών και προτεινόμενες χρήσεις για συγκεκριμένες σελίδες. Αυτές είναι μόνο προτάσεις· σας ενθαρρύνουμε να επιλέξετε και να δημιουργήσετε εργαλεία προσαρμοσμένα στις ανάγκες σας.</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7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700"/>
              <a:buFont typeface="Arial"/>
              <a:buNone/>
            </a:pPr>
            <a:r>
              <a:rPr b="1" i="0" lang="en" sz="700" u="none" cap="none" strike="noStrike">
                <a:solidFill>
                  <a:srgbClr val="004993"/>
                </a:solidFill>
                <a:latin typeface="Open Sans"/>
                <a:ea typeface="Open Sans"/>
                <a:cs typeface="Open Sans"/>
                <a:sym typeface="Open Sans"/>
              </a:rPr>
              <a:t>Η διαφάνεια 3 </a:t>
            </a:r>
            <a:r>
              <a:rPr b="0" i="0" lang="en" sz="700" u="none" cap="none" strike="noStrike">
                <a:solidFill>
                  <a:srgbClr val="004993"/>
                </a:solidFill>
                <a:latin typeface="Open Sans"/>
                <a:ea typeface="Open Sans"/>
                <a:cs typeface="Open Sans"/>
                <a:sym typeface="Open Sans"/>
              </a:rPr>
              <a:t>σας δίνει ένα παράδειγμα για το πώς μπορεί να προσαρμοστεί το πρότυπο, συμπεριλαμβανομένης της τοποθέτησης του λογοτύπου του οργανισμού σας και της δήλωσης απόδοσης.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 sz="700" u="none" cap="none" strike="noStrike">
                <a:solidFill>
                  <a:srgbClr val="004993"/>
                </a:solidFill>
                <a:latin typeface="Open Sans"/>
                <a:ea typeface="Open Sans"/>
                <a:cs typeface="Open Sans"/>
                <a:sym typeface="Open Sans"/>
              </a:rPr>
              <a:t>Οι διαφάνειες 4-12 </a:t>
            </a:r>
            <a:r>
              <a:rPr b="0" i="0" lang="en" sz="700" u="none" cap="none" strike="noStrike">
                <a:solidFill>
                  <a:srgbClr val="004993"/>
                </a:solidFill>
                <a:latin typeface="Open Sans"/>
                <a:ea typeface="Open Sans"/>
                <a:cs typeface="Open Sans"/>
                <a:sym typeface="Open Sans"/>
              </a:rPr>
              <a:t>χαρακτηρίζονται ως "παρακινήσεις": θέτουν βασικές ερωτήσεις και αναφέρουν τα βασικά στοιχεία των Ανοικτών Εκπαιδευτικών Πόρων (ΑΕΠ). Μπορείτε να τις χρησιμοποιήσετε ως εισαγωγή στην παρουσίασή σας για να κινήσετε την περιέργεια των ενδιαφερομένων.</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700"/>
              <a:buFont typeface="Arial"/>
              <a:buNone/>
            </a:pPr>
            <a:r>
              <a:rPr b="1" i="0" lang="en" sz="700" u="none" cap="none" strike="noStrike">
                <a:solidFill>
                  <a:srgbClr val="004993"/>
                </a:solidFill>
                <a:latin typeface="Open Sans"/>
                <a:ea typeface="Open Sans"/>
                <a:cs typeface="Open Sans"/>
                <a:sym typeface="Open Sans"/>
              </a:rPr>
              <a:t>Οι διαφάνειες 13-</a:t>
            </a:r>
            <a:r>
              <a:rPr b="1" lang="en" sz="700">
                <a:solidFill>
                  <a:srgbClr val="004993"/>
                </a:solidFill>
                <a:latin typeface="Open Sans"/>
                <a:ea typeface="Open Sans"/>
                <a:cs typeface="Open Sans"/>
                <a:sym typeface="Open Sans"/>
              </a:rPr>
              <a:t>63</a:t>
            </a:r>
            <a:r>
              <a:rPr b="1" i="0" lang="en" sz="700" u="none" cap="none" strike="noStrike">
                <a:solidFill>
                  <a:srgbClr val="004993"/>
                </a:solidFill>
                <a:latin typeface="Open Sans"/>
                <a:ea typeface="Open Sans"/>
                <a:cs typeface="Open Sans"/>
                <a:sym typeface="Open Sans"/>
              </a:rPr>
              <a:t> </a:t>
            </a:r>
            <a:r>
              <a:rPr b="0" i="0" lang="en" sz="700" u="none" cap="none" strike="noStrike">
                <a:solidFill>
                  <a:srgbClr val="004993"/>
                </a:solidFill>
                <a:latin typeface="Open Sans"/>
                <a:ea typeface="Open Sans"/>
                <a:cs typeface="Open Sans"/>
                <a:sym typeface="Open Sans"/>
              </a:rPr>
              <a:t>παρουσιάζουν τα οφέλη της ΑΕ για </a:t>
            </a:r>
            <a:r>
              <a:rPr lang="en" sz="700">
                <a:solidFill>
                  <a:srgbClr val="004993"/>
                </a:solidFill>
                <a:latin typeface="Open Sans"/>
                <a:ea typeface="Open Sans"/>
                <a:cs typeface="Open Sans"/>
                <a:sym typeface="Open Sans"/>
              </a:rPr>
              <a:t>πέντε </a:t>
            </a:r>
            <a:r>
              <a:rPr b="0" i="0" lang="en" sz="700" u="none" cap="none" strike="noStrike">
                <a:solidFill>
                  <a:srgbClr val="004993"/>
                </a:solidFill>
                <a:latin typeface="Open Sans"/>
                <a:ea typeface="Open Sans"/>
                <a:cs typeface="Open Sans"/>
                <a:sym typeface="Open Sans"/>
              </a:rPr>
              <a:t>διαφορετικά ενδιαφερόμενα μέρη: </a:t>
            </a:r>
            <a:r>
              <a:rPr lang="en" sz="700">
                <a:solidFill>
                  <a:srgbClr val="004993"/>
                </a:solidFill>
                <a:latin typeface="Open Sans"/>
                <a:ea typeface="Open Sans"/>
                <a:cs typeface="Open Sans"/>
                <a:sym typeface="Open Sans"/>
              </a:rPr>
              <a:t>μαθητές (κίτρινο φόντο), διδάσκοντες(πορτοκαλί φόντο), ιδρύματα (τυρκουάζ φόντο), για όλους (λευκό φόντο) και για τους βιβλιοθηκονόμους (μπλε φόντο). </a:t>
            </a:r>
            <a:r>
              <a:rPr b="0" i="0" lang="en" sz="700" u="none" cap="none" strike="noStrike">
                <a:solidFill>
                  <a:srgbClr val="004993"/>
                </a:solidFill>
                <a:latin typeface="Open Sans"/>
                <a:ea typeface="Open Sans"/>
                <a:cs typeface="Open Sans"/>
                <a:sym typeface="Open Sans"/>
              </a:rPr>
              <a:t>Μπορείτε να χρησιμοποιήσετε κάθε διαφάνεια για να απευθυνθείτε σε αυτούς τους συγκεκριμένους ενδιαφερόμενους φορείς.</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67" name="Shape 267"/>
        <p:cNvGrpSpPr/>
        <p:nvPr/>
      </p:nvGrpSpPr>
      <p:grpSpPr>
        <a:xfrm>
          <a:off x="0" y="0"/>
          <a:ext cx="0" cy="0"/>
          <a:chOff x="0" y="0"/>
          <a:chExt cx="0" cy="0"/>
        </a:xfrm>
      </p:grpSpPr>
      <p:sp>
        <p:nvSpPr>
          <p:cNvPr id="268" name="Google Shape;268;gedaf2065a5_1_72"/>
          <p:cNvSpPr txBox="1"/>
          <p:nvPr/>
        </p:nvSpPr>
        <p:spPr>
          <a:xfrm>
            <a:off x="2611550" y="513125"/>
            <a:ext cx="5008500" cy="2554515"/>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Βελτιώνουν την ποιότητα</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br>
              <a:rPr b="1" i="0" lang="en" sz="1000" u="none" cap="none" strike="noStrike">
                <a:solidFill>
                  <a:srgbClr val="004993"/>
                </a:solidFill>
                <a:latin typeface="Open Sans"/>
                <a:ea typeface="Open Sans"/>
                <a:cs typeface="Open Sans"/>
                <a:sym typeface="Open Sans"/>
              </a:rPr>
            </a:br>
            <a:r>
              <a:rPr b="0" i="0" lang="en" sz="2000" u="none" cap="none" strike="noStrike">
                <a:solidFill>
                  <a:srgbClr val="004993"/>
                </a:solidFill>
                <a:latin typeface="Open Sans"/>
                <a:ea typeface="Open Sans"/>
                <a:cs typeface="Open Sans"/>
                <a:sym typeface="Open Sans"/>
              </a:rPr>
              <a:t>Οι ΑΕΠ επιτρέπουν τη βελτίωση της ποιότητας με συνεχείς ενημερώσεις, σε συνδυασμό με τη γρήγορη διάδοση της πληροφορίας, διασφαλίζοντας ότι οι πληροφορίες είναι επικαιροποιημένες.</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2000" u="none" cap="none" strike="noStrike">
              <a:solidFill>
                <a:srgbClr val="000000"/>
              </a:solidFill>
              <a:latin typeface="Arial"/>
              <a:ea typeface="Arial"/>
              <a:cs typeface="Arial"/>
              <a:sym typeface="Arial"/>
            </a:endParaRPr>
          </a:p>
        </p:txBody>
      </p:sp>
      <p:sp>
        <p:nvSpPr>
          <p:cNvPr id="269" name="Google Shape;269;gedaf2065a5_1_7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70" name="Google Shape;270;gedaf2065a5_1_7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71" name="Google Shape;271;gedaf2065a5_1_7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72" name="Google Shape;272;gedaf2065a5_1_7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73" name="Google Shape;273;gedaf2065a5_1_7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4" name="Google Shape;274;gedaf2065a5_1_72"/>
          <p:cNvSpPr txBox="1"/>
          <p:nvPr/>
        </p:nvSpPr>
        <p:spPr>
          <a:xfrm>
            <a:off x="168025" y="1047150"/>
            <a:ext cx="2275770" cy="1317253"/>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Οφέλη Ανοικτής Εκπαίδευσης για </a:t>
            </a:r>
            <a:r>
              <a:rPr b="1" i="0" lang="en" sz="2300" u="none" cap="none" strike="noStrike">
                <a:solidFill>
                  <a:srgbClr val="FFDE59"/>
                </a:solidFill>
                <a:latin typeface="Open Sans"/>
                <a:ea typeface="Open Sans"/>
                <a:cs typeface="Open Sans"/>
                <a:sym typeface="Open Sans"/>
              </a:rPr>
              <a:t>μαθητές</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78" name="Shape 278"/>
        <p:cNvGrpSpPr/>
        <p:nvPr/>
      </p:nvGrpSpPr>
      <p:grpSpPr>
        <a:xfrm>
          <a:off x="0" y="0"/>
          <a:ext cx="0" cy="0"/>
          <a:chOff x="0" y="0"/>
          <a:chExt cx="0" cy="0"/>
        </a:xfrm>
      </p:grpSpPr>
      <p:sp>
        <p:nvSpPr>
          <p:cNvPr id="279" name="Google Shape;279;gedaf2065a5_1_82"/>
          <p:cNvSpPr txBox="1"/>
          <p:nvPr/>
        </p:nvSpPr>
        <p:spPr>
          <a:xfrm>
            <a:off x="2611550" y="701400"/>
            <a:ext cx="4782000" cy="261607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Επιβραβεύουν τις ανοικτές πρακτικές</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br>
              <a:rPr b="1" i="0" lang="en" sz="1000" u="none" cap="none" strike="noStrike">
                <a:solidFill>
                  <a:srgbClr val="004993"/>
                </a:solidFill>
                <a:latin typeface="Open Sans"/>
                <a:ea typeface="Open Sans"/>
                <a:cs typeface="Open Sans"/>
                <a:sym typeface="Open Sans"/>
              </a:rPr>
            </a:br>
            <a:r>
              <a:rPr b="0" i="0" lang="en" sz="2000" u="none" cap="none" strike="noStrike">
                <a:solidFill>
                  <a:srgbClr val="004993"/>
                </a:solidFill>
                <a:latin typeface="Open Sans"/>
                <a:ea typeface="Open Sans"/>
                <a:cs typeface="Open Sans"/>
                <a:sym typeface="Open Sans"/>
              </a:rPr>
              <a:t>Οι φοιτητές μπορούν να αναγνωριστούν ως μέρος της συγγραφικής ομάδας και να εκτιμηθούν για τη δουλειά και τις δεξιότητές τους.</a:t>
            </a:r>
            <a:endParaRPr b="0" i="0" sz="2400" u="none" cap="none" strike="noStrike">
              <a:solidFill>
                <a:srgbClr val="004993"/>
              </a:solidFill>
              <a:latin typeface="Open Sans"/>
              <a:ea typeface="Open Sans"/>
              <a:cs typeface="Open Sans"/>
              <a:sym typeface="Open Sans"/>
            </a:endParaRPr>
          </a:p>
        </p:txBody>
      </p:sp>
      <p:sp>
        <p:nvSpPr>
          <p:cNvPr id="280" name="Google Shape;280;gedaf2065a5_1_8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81" name="Google Shape;281;gedaf2065a5_1_8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82" name="Google Shape;282;gedaf2065a5_1_8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83" name="Google Shape;283;gedaf2065a5_1_8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84" name="Google Shape;284;gedaf2065a5_1_8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5" name="Google Shape;285;gedaf2065a5_1_82"/>
          <p:cNvSpPr txBox="1"/>
          <p:nvPr/>
        </p:nvSpPr>
        <p:spPr>
          <a:xfrm>
            <a:off x="168025" y="1047150"/>
            <a:ext cx="2275770" cy="1317253"/>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Οφέλη Ανοικτής Εκπαίδευσης για </a:t>
            </a:r>
            <a:r>
              <a:rPr b="1" i="0" lang="en" sz="2300" u="none" cap="none" strike="noStrike">
                <a:solidFill>
                  <a:srgbClr val="FFDE59"/>
                </a:solidFill>
                <a:latin typeface="Open Sans"/>
                <a:ea typeface="Open Sans"/>
                <a:cs typeface="Open Sans"/>
                <a:sym typeface="Open Sans"/>
              </a:rPr>
              <a:t>μαθητές</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89" name="Shape 289"/>
        <p:cNvGrpSpPr/>
        <p:nvPr/>
      </p:nvGrpSpPr>
      <p:grpSpPr>
        <a:xfrm>
          <a:off x="0" y="0"/>
          <a:ext cx="0" cy="0"/>
          <a:chOff x="0" y="0"/>
          <a:chExt cx="0" cy="0"/>
        </a:xfrm>
      </p:grpSpPr>
      <p:sp>
        <p:nvSpPr>
          <p:cNvPr id="290" name="Google Shape;290;gedaf2065a5_1_92"/>
          <p:cNvSpPr txBox="1"/>
          <p:nvPr/>
        </p:nvSpPr>
        <p:spPr>
          <a:xfrm>
            <a:off x="2690333" y="811399"/>
            <a:ext cx="5088300" cy="181585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Επιτρέπουν να είναι χωρίς κόστος (αυτό και λίγο παραπάνω)</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br>
              <a:rPr b="1" i="0" lang="en" sz="10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ΑΕΠ = ανοικτοί + άδειες</a:t>
            </a:r>
            <a:endParaRPr b="0" i="0" sz="2000" u="none" cap="none" strike="noStrike">
              <a:solidFill>
                <a:srgbClr val="000000"/>
              </a:solidFill>
              <a:latin typeface="Arial"/>
              <a:ea typeface="Arial"/>
              <a:cs typeface="Arial"/>
              <a:sym typeface="Arial"/>
            </a:endParaRPr>
          </a:p>
        </p:txBody>
      </p:sp>
      <p:sp>
        <p:nvSpPr>
          <p:cNvPr id="291" name="Google Shape;291;gedaf2065a5_1_9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92" name="Google Shape;292;gedaf2065a5_1_9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93" name="Google Shape;293;gedaf2065a5_1_9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94" name="Google Shape;294;gedaf2065a5_1_9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95" name="Google Shape;295;gedaf2065a5_1_9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6" name="Google Shape;296;gedaf2065a5_1_92"/>
          <p:cNvSpPr txBox="1"/>
          <p:nvPr/>
        </p:nvSpPr>
        <p:spPr>
          <a:xfrm>
            <a:off x="168025" y="1047150"/>
            <a:ext cx="2275770" cy="1317253"/>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Οφέλη Ανοικτής Εκπαίδευσης για </a:t>
            </a:r>
            <a:r>
              <a:rPr b="1" i="0" lang="en" sz="2300" u="none" cap="none" strike="noStrike">
                <a:solidFill>
                  <a:srgbClr val="FFDE59"/>
                </a:solidFill>
                <a:latin typeface="Open Sans"/>
                <a:ea typeface="Open Sans"/>
                <a:cs typeface="Open Sans"/>
                <a:sym typeface="Open Sans"/>
              </a:rPr>
              <a:t>μαθητές</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00" name="Shape 300"/>
        <p:cNvGrpSpPr/>
        <p:nvPr/>
      </p:nvGrpSpPr>
      <p:grpSpPr>
        <a:xfrm>
          <a:off x="0" y="0"/>
          <a:ext cx="0" cy="0"/>
          <a:chOff x="0" y="0"/>
          <a:chExt cx="0" cy="0"/>
        </a:xfrm>
      </p:grpSpPr>
      <p:sp>
        <p:nvSpPr>
          <p:cNvPr id="301" name="Google Shape;301;gedaf2065a5_1_10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02" name="Google Shape;302;gedaf2065a5_1_102"/>
          <p:cNvSpPr txBox="1"/>
          <p:nvPr/>
        </p:nvSpPr>
        <p:spPr>
          <a:xfrm>
            <a:off x="2611550" y="558800"/>
            <a:ext cx="5088300" cy="2678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Εξασφαλίζουν καλύτερη εκπαίδευση </a:t>
            </a:r>
            <a:r>
              <a:rPr b="0" i="0" lang="en" sz="2400" u="none" cap="none" strike="noStrike">
                <a:solidFill>
                  <a:srgbClr val="004993"/>
                </a:solidFill>
                <a:latin typeface="Open Sans"/>
                <a:ea typeface="Open Sans"/>
                <a:cs typeface="Open Sans"/>
                <a:sym typeface="Open Sans"/>
              </a:rPr>
              <a:t>= </a:t>
            </a:r>
            <a:r>
              <a:rPr b="1" i="0" lang="en" sz="2400" u="none" cap="none" strike="noStrike">
                <a:solidFill>
                  <a:srgbClr val="004993"/>
                </a:solidFill>
                <a:latin typeface="Open Sans"/>
                <a:ea typeface="Open Sans"/>
                <a:cs typeface="Open Sans"/>
                <a:sym typeface="Open Sans"/>
              </a:rPr>
              <a:t>Εξασφάλιση καλύτερου μέλλοντος</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000"/>
              <a:buFont typeface="Arial"/>
              <a:buNone/>
            </a:pPr>
            <a:br>
              <a:rPr b="1" i="0" lang="en" sz="1000" u="none" cap="none" strike="noStrike">
                <a:solidFill>
                  <a:srgbClr val="004993"/>
                </a:solidFill>
                <a:latin typeface="Open Sans"/>
                <a:ea typeface="Open Sans"/>
                <a:cs typeface="Open Sans"/>
                <a:sym typeface="Open Sans"/>
              </a:rPr>
            </a:br>
            <a:r>
              <a:rPr b="0" i="0" lang="en" sz="2000" u="none" cap="none" strike="noStrike">
                <a:solidFill>
                  <a:srgbClr val="004993"/>
                </a:solidFill>
                <a:latin typeface="Open Sans"/>
                <a:ea typeface="Open Sans"/>
                <a:cs typeface="Open Sans"/>
                <a:sym typeface="Open Sans"/>
              </a:rPr>
              <a:t>(</a:t>
            </a:r>
            <a:r>
              <a:rPr b="0" i="0" lang="en" sz="2000" u="sng" cap="none" strike="noStrike">
                <a:solidFill>
                  <a:schemeClr val="hlink"/>
                </a:solidFill>
                <a:latin typeface="Open Sans"/>
                <a:ea typeface="Open Sans"/>
                <a:cs typeface="Open Sans"/>
                <a:sym typeface="Open Sans"/>
                <a:hlinkClick r:id="rId3"/>
              </a:rPr>
              <a:t>SDG 4</a:t>
            </a:r>
            <a:r>
              <a:rPr b="0" i="0" lang="en" sz="2000" u="none" cap="none" strike="noStrike">
                <a:solidFill>
                  <a:srgbClr val="004993"/>
                </a:solidFill>
                <a:latin typeface="Open Sans"/>
                <a:ea typeface="Open Sans"/>
                <a:cs typeface="Open Sans"/>
                <a:sym typeface="Open Sans"/>
              </a:rPr>
              <a:t>: «Διασφάλιση της ελεύθερης, ισότιμης και ποιοτικής εκπαίδευσης για όλους, προάγοντας τις ευκαιρίες για τη δια βίου μάθηση για όλους.»)</a:t>
            </a:r>
            <a:endParaRPr b="0" i="0" sz="1400" u="none" cap="none" strike="noStrike">
              <a:solidFill>
                <a:srgbClr val="000000"/>
              </a:solidFill>
              <a:latin typeface="Arial"/>
              <a:ea typeface="Arial"/>
              <a:cs typeface="Arial"/>
              <a:sym typeface="Arial"/>
            </a:endParaRPr>
          </a:p>
        </p:txBody>
      </p:sp>
      <p:sp>
        <p:nvSpPr>
          <p:cNvPr id="303" name="Google Shape;303;gedaf2065a5_1_10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04" name="Google Shape;304;gedaf2065a5_1_10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05" name="Google Shape;305;gedaf2065a5_1_102"/>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306" name="Google Shape;306;gedaf2065a5_1_10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7" name="Google Shape;307;gedaf2065a5_1_102"/>
          <p:cNvSpPr txBox="1"/>
          <p:nvPr/>
        </p:nvSpPr>
        <p:spPr>
          <a:xfrm>
            <a:off x="168025" y="1047150"/>
            <a:ext cx="2275770" cy="1317253"/>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Οφέλη Ανοικτής Εκπαίδευσης για </a:t>
            </a:r>
            <a:r>
              <a:rPr b="1" i="0" lang="en" sz="2300" u="none" cap="none" strike="noStrike">
                <a:solidFill>
                  <a:srgbClr val="FFDE59"/>
                </a:solidFill>
                <a:latin typeface="Open Sans"/>
                <a:ea typeface="Open Sans"/>
                <a:cs typeface="Open Sans"/>
                <a:sym typeface="Open Sans"/>
              </a:rPr>
              <a:t>μαθητές</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11" name="Shape 311"/>
        <p:cNvGrpSpPr/>
        <p:nvPr/>
      </p:nvGrpSpPr>
      <p:grpSpPr>
        <a:xfrm>
          <a:off x="0" y="0"/>
          <a:ext cx="0" cy="0"/>
          <a:chOff x="0" y="0"/>
          <a:chExt cx="0" cy="0"/>
        </a:xfrm>
      </p:grpSpPr>
      <p:sp>
        <p:nvSpPr>
          <p:cNvPr id="312" name="Google Shape;312;gedaf2065a5_1_112"/>
          <p:cNvSpPr txBox="1"/>
          <p:nvPr/>
        </p:nvSpPr>
        <p:spPr>
          <a:xfrm>
            <a:off x="2591050" y="534524"/>
            <a:ext cx="5088300" cy="2554515"/>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Βελτιώνουν την κατανόηση</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br>
              <a:rPr b="1" i="0" lang="en" sz="1000" u="none" cap="none" strike="noStrike">
                <a:solidFill>
                  <a:srgbClr val="004993"/>
                </a:solidFill>
                <a:latin typeface="Open Sans"/>
                <a:ea typeface="Open Sans"/>
                <a:cs typeface="Open Sans"/>
                <a:sym typeface="Open Sans"/>
              </a:rPr>
            </a:br>
            <a:r>
              <a:rPr b="0" i="0" lang="en" sz="2000" u="none" cap="none" strike="noStrike">
                <a:solidFill>
                  <a:srgbClr val="004993"/>
                </a:solidFill>
                <a:latin typeface="Open Sans"/>
                <a:ea typeface="Open Sans"/>
                <a:cs typeface="Open Sans"/>
                <a:sym typeface="Open Sans"/>
              </a:rPr>
              <a:t>Οι φοιτητές μπορούν να αναθεωρήσουν έννοιες / ιδέες, αξιοποιώντας πηγές από ένα διαφορετικό εύρος πόρων (δηλαδή να μαθαίνουν μία έννοια, χρησιμοποιώντας διαφορετικές πηγές με διαφορετική εξήγηση).</a:t>
            </a:r>
            <a:endParaRPr b="0" i="0" sz="2000" u="none" cap="none" strike="noStrike">
              <a:solidFill>
                <a:srgbClr val="000000"/>
              </a:solidFill>
              <a:latin typeface="Arial"/>
              <a:ea typeface="Arial"/>
              <a:cs typeface="Arial"/>
              <a:sym typeface="Arial"/>
            </a:endParaRPr>
          </a:p>
        </p:txBody>
      </p:sp>
      <p:sp>
        <p:nvSpPr>
          <p:cNvPr id="313" name="Google Shape;313;gedaf2065a5_1_11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14" name="Google Shape;314;gedaf2065a5_1_11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15" name="Google Shape;315;gedaf2065a5_1_11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16" name="Google Shape;316;gedaf2065a5_1_11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17" name="Google Shape;317;gedaf2065a5_1_11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8" name="Google Shape;318;gedaf2065a5_1_112"/>
          <p:cNvSpPr txBox="1"/>
          <p:nvPr/>
        </p:nvSpPr>
        <p:spPr>
          <a:xfrm>
            <a:off x="168025" y="1047150"/>
            <a:ext cx="2275770" cy="1317253"/>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Οφέλη Ανοικτής Εκπαίδευσης για </a:t>
            </a:r>
            <a:r>
              <a:rPr b="1" i="0" lang="en" sz="2300" u="none" cap="none" strike="noStrike">
                <a:solidFill>
                  <a:srgbClr val="FFDE59"/>
                </a:solidFill>
                <a:latin typeface="Open Sans"/>
                <a:ea typeface="Open Sans"/>
                <a:cs typeface="Open Sans"/>
                <a:sym typeface="Open Sans"/>
              </a:rPr>
              <a:t>μαθητές</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22" name="Shape 322"/>
        <p:cNvGrpSpPr/>
        <p:nvPr/>
      </p:nvGrpSpPr>
      <p:grpSpPr>
        <a:xfrm>
          <a:off x="0" y="0"/>
          <a:ext cx="0" cy="0"/>
          <a:chOff x="0" y="0"/>
          <a:chExt cx="0" cy="0"/>
        </a:xfrm>
      </p:grpSpPr>
      <p:sp>
        <p:nvSpPr>
          <p:cNvPr id="323" name="Google Shape;323;g11017d9a54c_0_20"/>
          <p:cNvSpPr txBox="1"/>
          <p:nvPr/>
        </p:nvSpPr>
        <p:spPr>
          <a:xfrm>
            <a:off x="2580200" y="813149"/>
            <a:ext cx="5088300" cy="178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Συν-δημιουργία</a:t>
            </a:r>
            <a:endParaRPr b="0" i="0" sz="2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000" u="none" cap="none" strike="noStrike">
                <a:solidFill>
                  <a:srgbClr val="004993"/>
                </a:solidFill>
                <a:latin typeface="Open Sans"/>
                <a:ea typeface="Open Sans"/>
                <a:cs typeface="Open Sans"/>
                <a:sym typeface="Open Sans"/>
              </a:rPr>
              <a:t>Οι ΑΕΠ δίνουν στους μαθητές την ευκαιρία να είναι συν-δημιουργοί του περιεχομένου, επωφελούμενοι οι ίδιοι.</a:t>
            </a:r>
            <a:endParaRPr b="0" i="0" sz="2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000" u="none" cap="none" strike="noStrike">
                <a:solidFill>
                  <a:srgbClr val="004993"/>
                </a:solidFill>
                <a:latin typeface="Open Sans"/>
                <a:ea typeface="Open Sans"/>
                <a:cs typeface="Open Sans"/>
                <a:sym typeface="Open Sans"/>
              </a:rPr>
              <a:t>Βελτιώνουν την κατανόηση</a:t>
            </a:r>
            <a:r>
              <a:rPr b="0" i="0" lang="en" sz="1400" u="none" cap="none" strike="noStrike">
                <a:solidFill>
                  <a:srgbClr val="000000"/>
                </a:solidFill>
                <a:latin typeface="Arial"/>
                <a:ea typeface="Arial"/>
                <a:cs typeface="Arial"/>
                <a:sym typeface="Arial"/>
              </a:rPr>
              <a:t>.</a:t>
            </a:r>
            <a:endParaRPr b="0" i="0" sz="2000" u="none" cap="none" strike="noStrike">
              <a:solidFill>
                <a:srgbClr val="000000"/>
              </a:solidFill>
              <a:latin typeface="Arial"/>
              <a:ea typeface="Arial"/>
              <a:cs typeface="Arial"/>
              <a:sym typeface="Arial"/>
            </a:endParaRPr>
          </a:p>
        </p:txBody>
      </p:sp>
      <p:sp>
        <p:nvSpPr>
          <p:cNvPr id="324" name="Google Shape;324;g11017d9a54c_0_2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25" name="Google Shape;325;g11017d9a54c_0_2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26" name="Google Shape;326;g11017d9a54c_0_2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27" name="Google Shape;327;g11017d9a54c_0_2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28" name="Google Shape;328;g11017d9a54c_0_2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9" name="Google Shape;329;g11017d9a54c_0_20"/>
          <p:cNvSpPr txBox="1"/>
          <p:nvPr/>
        </p:nvSpPr>
        <p:spPr>
          <a:xfrm>
            <a:off x="168025" y="1047150"/>
            <a:ext cx="22758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Οφέλη Ανοικτής Εκπαίδευσης για </a:t>
            </a:r>
            <a:r>
              <a:rPr b="1" i="0" lang="en" sz="2300" u="none" cap="none" strike="noStrike">
                <a:solidFill>
                  <a:srgbClr val="FFDE59"/>
                </a:solidFill>
                <a:latin typeface="Open Sans"/>
                <a:ea typeface="Open Sans"/>
                <a:cs typeface="Open Sans"/>
                <a:sym typeface="Open Sans"/>
              </a:rPr>
              <a:t>μαθητές</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33" name="Shape 333"/>
        <p:cNvGrpSpPr/>
        <p:nvPr/>
      </p:nvGrpSpPr>
      <p:grpSpPr>
        <a:xfrm>
          <a:off x="0" y="0"/>
          <a:ext cx="0" cy="0"/>
          <a:chOff x="0" y="0"/>
          <a:chExt cx="0" cy="0"/>
        </a:xfrm>
      </p:grpSpPr>
      <p:sp>
        <p:nvSpPr>
          <p:cNvPr id="334" name="Google Shape;334;gee256591df_0_6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35" name="Google Shape;335;gee256591df_0_61"/>
          <p:cNvSpPr txBox="1"/>
          <p:nvPr/>
        </p:nvSpPr>
        <p:spPr>
          <a:xfrm>
            <a:off x="2617488" y="555569"/>
            <a:ext cx="4836321" cy="224673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Επιτρέπουν την προσαρμογή </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br>
              <a:rPr b="1" i="0" lang="en" sz="1000" u="none" cap="none" strike="noStrike">
                <a:solidFill>
                  <a:srgbClr val="004993"/>
                </a:solidFill>
                <a:latin typeface="Open Sans"/>
                <a:ea typeface="Open Sans"/>
                <a:cs typeface="Open Sans"/>
                <a:sym typeface="Open Sans"/>
              </a:rPr>
            </a:br>
            <a:r>
              <a:rPr b="0" i="0" lang="en" sz="2000" u="none" cap="none" strike="noStrike">
                <a:solidFill>
                  <a:srgbClr val="004993"/>
                </a:solidFill>
                <a:latin typeface="Open Sans"/>
                <a:ea typeface="Open Sans"/>
                <a:cs typeface="Open Sans"/>
                <a:sym typeface="Open Sans"/>
              </a:rPr>
              <a:t>Οι διδάσκοντες μπορούν (μερικώς ή πλήρως) να προσαρμόσουν τους ΑΕΠ, συνδυάζοντας διαφορετικό υλικό για κάθε μαθησιακή ανάγκη, βελτιώνοντας συνεχώς την ποιότητα των ΑΕΠ.</a:t>
            </a:r>
            <a:endParaRPr b="0" i="0" sz="1100" u="none" cap="none" strike="noStrike">
              <a:solidFill>
                <a:srgbClr val="004993"/>
              </a:solidFill>
              <a:latin typeface="Open Sans"/>
              <a:ea typeface="Open Sans"/>
              <a:cs typeface="Open Sans"/>
              <a:sym typeface="Open Sans"/>
            </a:endParaRPr>
          </a:p>
        </p:txBody>
      </p:sp>
      <p:sp>
        <p:nvSpPr>
          <p:cNvPr id="336" name="Google Shape;336;gee256591df_0_6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37" name="Google Shape;337;gee256591df_0_6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38" name="Google Shape;338;gee256591df_0_6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39" name="Google Shape;339;gee256591df_0_6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0" name="Google Shape;340;gee256591df_0_61"/>
          <p:cNvSpPr txBox="1"/>
          <p:nvPr/>
        </p:nvSpPr>
        <p:spPr>
          <a:xfrm>
            <a:off x="124382" y="878735"/>
            <a:ext cx="2173800" cy="1600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Οφέλη Ανοικτής Εκπαίδευσης για </a:t>
            </a:r>
            <a:r>
              <a:rPr b="1" i="0" lang="en" sz="2300" u="none" cap="none" strike="noStrike">
                <a:solidFill>
                  <a:schemeClr val="accent4"/>
                </a:solidFill>
                <a:latin typeface="Open Sans"/>
                <a:ea typeface="Open Sans"/>
                <a:cs typeface="Open Sans"/>
                <a:sym typeface="Open Sans"/>
              </a:rPr>
              <a:t>διδάσκοντες</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44" name="Shape 344"/>
        <p:cNvGrpSpPr/>
        <p:nvPr/>
      </p:nvGrpSpPr>
      <p:grpSpPr>
        <a:xfrm>
          <a:off x="0" y="0"/>
          <a:ext cx="0" cy="0"/>
          <a:chOff x="0" y="0"/>
          <a:chExt cx="0" cy="0"/>
        </a:xfrm>
      </p:grpSpPr>
      <p:sp>
        <p:nvSpPr>
          <p:cNvPr id="345" name="Google Shape;345;gee2322c6bf_0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46" name="Google Shape;346;gee2322c6bf_0_0"/>
          <p:cNvSpPr txBox="1"/>
          <p:nvPr/>
        </p:nvSpPr>
        <p:spPr>
          <a:xfrm>
            <a:off x="2591050" y="389967"/>
            <a:ext cx="4832100" cy="261607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Εξασφαλίζουν ανοιχτές παιδαγωγικές διαδικασίες</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000" u="none" cap="none" strike="noStrike">
                <a:solidFill>
                  <a:srgbClr val="004993"/>
                </a:solidFill>
                <a:latin typeface="Open Sans"/>
                <a:ea typeface="Open Sans"/>
                <a:cs typeface="Open Sans"/>
                <a:sym typeface="Open Sans"/>
              </a:rPr>
              <a:t>Με τους ΑΕΠ, οι φοιτητές εμπλέκονται στην εκπαιδευτική διαδικασία και στη δημιουργία εκπαιδευτικού υλικού, καθιστώντας το ουσιαστικά δικό τους, με την καθοδήγηση του διδάσκοντα.</a:t>
            </a:r>
            <a:endParaRPr b="0" i="0" sz="1100" u="none" cap="none" strike="noStrike">
              <a:solidFill>
                <a:srgbClr val="004993"/>
              </a:solidFill>
              <a:latin typeface="Open Sans"/>
              <a:ea typeface="Open Sans"/>
              <a:cs typeface="Open Sans"/>
              <a:sym typeface="Open Sans"/>
            </a:endParaRPr>
          </a:p>
        </p:txBody>
      </p:sp>
      <p:sp>
        <p:nvSpPr>
          <p:cNvPr id="347" name="Google Shape;347;gee2322c6bf_0_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48" name="Google Shape;348;gee2322c6bf_0_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49" name="Google Shape;349;gee2322c6bf_0_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50" name="Google Shape;350;gee2322c6bf_0_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1" name="Google Shape;351;gee2322c6bf_0_0"/>
          <p:cNvSpPr txBox="1"/>
          <p:nvPr/>
        </p:nvSpPr>
        <p:spPr>
          <a:xfrm>
            <a:off x="124382" y="878735"/>
            <a:ext cx="2173756" cy="1600408"/>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Οφέλη Ανοικτής Εκπαίδευσης για </a:t>
            </a:r>
            <a:r>
              <a:rPr b="1" i="0" lang="en" sz="2300" u="none" cap="none" strike="noStrike">
                <a:solidFill>
                  <a:schemeClr val="accent4"/>
                </a:solidFill>
                <a:latin typeface="Open Sans"/>
                <a:ea typeface="Open Sans"/>
                <a:cs typeface="Open Sans"/>
                <a:sym typeface="Open Sans"/>
              </a:rPr>
              <a:t>διδάσκοντες</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55" name="Shape 355"/>
        <p:cNvGrpSpPr/>
        <p:nvPr/>
      </p:nvGrpSpPr>
      <p:grpSpPr>
        <a:xfrm>
          <a:off x="0" y="0"/>
          <a:ext cx="0" cy="0"/>
          <a:chOff x="0" y="0"/>
          <a:chExt cx="0" cy="0"/>
        </a:xfrm>
      </p:grpSpPr>
      <p:sp>
        <p:nvSpPr>
          <p:cNvPr id="356" name="Google Shape;356;gee2322c6bf_0_1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57" name="Google Shape;357;gee2322c6bf_0_11"/>
          <p:cNvSpPr txBox="1"/>
          <p:nvPr/>
        </p:nvSpPr>
        <p:spPr>
          <a:xfrm>
            <a:off x="2617700" y="503450"/>
            <a:ext cx="4878900" cy="2308294"/>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800" u="none" cap="none" strike="noStrike">
                <a:solidFill>
                  <a:srgbClr val="004993"/>
                </a:solidFill>
                <a:latin typeface="Open Sans"/>
                <a:ea typeface="Open Sans"/>
                <a:cs typeface="Open Sans"/>
                <a:sym typeface="Open Sans"/>
              </a:rPr>
              <a:t>Αυξάνουν τη φήμη</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br>
              <a:rPr b="0" i="0" lang="en" sz="1000" u="none" cap="none" strike="noStrike">
                <a:solidFill>
                  <a:srgbClr val="004993"/>
                </a:solidFill>
                <a:latin typeface="Open Sans"/>
                <a:ea typeface="Open Sans"/>
                <a:cs typeface="Open Sans"/>
                <a:sym typeface="Open Sans"/>
              </a:rPr>
            </a:br>
            <a:r>
              <a:rPr b="0" i="0" lang="en" sz="2000" u="none" cap="none" strike="noStrike">
                <a:solidFill>
                  <a:srgbClr val="004993"/>
                </a:solidFill>
                <a:latin typeface="Open Sans"/>
                <a:ea typeface="Open Sans"/>
                <a:cs typeface="Open Sans"/>
                <a:sym typeface="Open Sans"/>
              </a:rPr>
              <a:t>Η ποιότητα των ΑΕΠ αυξάνει τη φήμη του διδάσκοντα σε τοπικό και διεθνές επίπεδο, προσφέροντας ταυτόχρονα νέες ευκαιρίες για συνεργασία με συναδέλφους από όλο τον κόσμο. </a:t>
            </a:r>
            <a:endParaRPr b="1" i="0" sz="2000" u="none" cap="none" strike="noStrike">
              <a:solidFill>
                <a:srgbClr val="004993"/>
              </a:solidFill>
              <a:latin typeface="Open Sans"/>
              <a:ea typeface="Open Sans"/>
              <a:cs typeface="Open Sans"/>
              <a:sym typeface="Open Sans"/>
            </a:endParaRPr>
          </a:p>
        </p:txBody>
      </p:sp>
      <p:sp>
        <p:nvSpPr>
          <p:cNvPr id="358" name="Google Shape;358;gee2322c6bf_0_1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59" name="Google Shape;359;gee2322c6bf_0_1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60" name="Google Shape;360;gee2322c6bf_0_1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61" name="Google Shape;361;gee2322c6bf_0_1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2" name="Google Shape;362;gee2322c6bf_0_11"/>
          <p:cNvSpPr txBox="1"/>
          <p:nvPr/>
        </p:nvSpPr>
        <p:spPr>
          <a:xfrm>
            <a:off x="124382" y="878735"/>
            <a:ext cx="2173756" cy="1600408"/>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Οφέλη Ανοικτής Εκπαίδευσης για </a:t>
            </a:r>
            <a:r>
              <a:rPr b="1" i="0" lang="en" sz="2300" u="none" cap="none" strike="noStrike">
                <a:solidFill>
                  <a:schemeClr val="accent4"/>
                </a:solidFill>
                <a:latin typeface="Open Sans"/>
                <a:ea typeface="Open Sans"/>
                <a:cs typeface="Open Sans"/>
                <a:sym typeface="Open Sans"/>
              </a:rPr>
              <a:t>διδάσκοντες</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66" name="Shape 366"/>
        <p:cNvGrpSpPr/>
        <p:nvPr/>
      </p:nvGrpSpPr>
      <p:grpSpPr>
        <a:xfrm>
          <a:off x="0" y="0"/>
          <a:ext cx="0" cy="0"/>
          <a:chOff x="0" y="0"/>
          <a:chExt cx="0" cy="0"/>
        </a:xfrm>
      </p:grpSpPr>
      <p:sp>
        <p:nvSpPr>
          <p:cNvPr id="367" name="Google Shape;367;gee2322c6bf_0_2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68" name="Google Shape;368;gee2322c6bf_0_22"/>
          <p:cNvSpPr txBox="1"/>
          <p:nvPr/>
        </p:nvSpPr>
        <p:spPr>
          <a:xfrm>
            <a:off x="2597793" y="521315"/>
            <a:ext cx="5088300" cy="249296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3000" u="none" cap="none" strike="noStrike">
                <a:solidFill>
                  <a:srgbClr val="004993"/>
                </a:solidFill>
                <a:latin typeface="Open Sans"/>
                <a:ea typeface="Open Sans"/>
                <a:cs typeface="Open Sans"/>
                <a:sym typeface="Open Sans"/>
              </a:rPr>
              <a:t>Μειώνουν το φόρτο εργασίας</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br>
              <a:rPr b="1" i="0" lang="en" sz="1000" u="none" cap="none" strike="noStrike">
                <a:solidFill>
                  <a:srgbClr val="004993"/>
                </a:solidFill>
                <a:latin typeface="Open Sans"/>
                <a:ea typeface="Open Sans"/>
                <a:cs typeface="Open Sans"/>
                <a:sym typeface="Open Sans"/>
              </a:rPr>
            </a:br>
            <a:r>
              <a:rPr b="0" i="0" lang="en" sz="2000" u="none" cap="none" strike="noStrike">
                <a:solidFill>
                  <a:srgbClr val="004993"/>
                </a:solidFill>
                <a:latin typeface="Open Sans"/>
                <a:ea typeface="Open Sans"/>
                <a:cs typeface="Open Sans"/>
                <a:sym typeface="Open Sans"/>
              </a:rPr>
              <a:t>Οι διδάσκοντες δε χρειάζεται να ανακαλύπτουν καινοτομίες κάθε φορά, αλλά μπορούν να χρησιμοποιούν ξανά ό,τι ήδη υπάρχει.</a:t>
            </a:r>
            <a:endParaRPr b="0" i="0" sz="2400" u="none" cap="none" strike="noStrike">
              <a:solidFill>
                <a:srgbClr val="004993"/>
              </a:solidFill>
              <a:latin typeface="Open Sans"/>
              <a:ea typeface="Open Sans"/>
              <a:cs typeface="Open Sans"/>
              <a:sym typeface="Open Sans"/>
            </a:endParaRPr>
          </a:p>
        </p:txBody>
      </p:sp>
      <p:sp>
        <p:nvSpPr>
          <p:cNvPr id="369" name="Google Shape;369;gee2322c6bf_0_2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70" name="Google Shape;370;gee2322c6bf_0_2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71" name="Google Shape;371;gee2322c6bf_0_2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72" name="Google Shape;372;gee2322c6bf_0_2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3" name="Google Shape;373;gee2322c6bf_0_22"/>
          <p:cNvSpPr txBox="1"/>
          <p:nvPr/>
        </p:nvSpPr>
        <p:spPr>
          <a:xfrm>
            <a:off x="124382" y="878735"/>
            <a:ext cx="2173756" cy="1600408"/>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Οφέλη Ανοικτής Εκπαίδευσης για </a:t>
            </a:r>
            <a:r>
              <a:rPr b="1" i="0" lang="en" sz="2300" u="none" cap="none" strike="noStrike">
                <a:solidFill>
                  <a:schemeClr val="accent4"/>
                </a:solidFill>
                <a:latin typeface="Open Sans"/>
                <a:ea typeface="Open Sans"/>
                <a:cs typeface="Open Sans"/>
                <a:sym typeface="Open Sans"/>
              </a:rPr>
              <a:t>διδάσκοντες</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71" name="Shape 71"/>
        <p:cNvGrpSpPr/>
        <p:nvPr/>
      </p:nvGrpSpPr>
      <p:grpSpPr>
        <a:xfrm>
          <a:off x="0" y="0"/>
          <a:ext cx="0" cy="0"/>
          <a:chOff x="0" y="0"/>
          <a:chExt cx="0" cy="0"/>
        </a:xfrm>
      </p:grpSpPr>
      <p:sp>
        <p:nvSpPr>
          <p:cNvPr id="72" name="Google Shape;72;gf3250da317_1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73" name="Google Shape;73;gf3250da317_1_0"/>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74" name="Google Shape;74;gf3250da317_1_0"/>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75" name="Google Shape;75;gf3250da317_1_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76" name="Google Shape;76;gf3250da317_1_0"/>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77" name="Google Shape;77;gf3250da317_1_0"/>
          <p:cNvSpPr txBox="1"/>
          <p:nvPr/>
        </p:nvSpPr>
        <p:spPr>
          <a:xfrm>
            <a:off x="6120927" y="3621650"/>
            <a:ext cx="1282500" cy="304200"/>
          </a:xfrm>
          <a:prstGeom prst="rect">
            <a:avLst/>
          </a:prstGeom>
          <a:noFill/>
          <a:ln>
            <a:noFill/>
          </a:ln>
        </p:spPr>
        <p:txBody>
          <a:bodyPr anchorCtr="0" anchor="t" bIns="74375" lIns="74375" spcFirstLastPara="1" rIns="74375" wrap="square" tIns="74375">
            <a:spAutoFit/>
          </a:bodyPr>
          <a:lstStyle/>
          <a:p>
            <a:pPr indent="0" lvl="0" marL="0" marR="0" rtl="0" algn="ctr">
              <a:lnSpc>
                <a:spcPct val="100000"/>
              </a:lnSpc>
              <a:spcBef>
                <a:spcPts val="0"/>
              </a:spcBef>
              <a:spcAft>
                <a:spcPts val="0"/>
              </a:spcAft>
              <a:buClr>
                <a:schemeClr val="dk1"/>
              </a:buClr>
              <a:buSzPts val="1400"/>
              <a:buFont typeface="Arial"/>
              <a:buNone/>
            </a:pPr>
            <a:r>
              <a:rPr b="0" i="0" lang="en" sz="1000" u="none" cap="none" strike="noStrike">
                <a:solidFill>
                  <a:schemeClr val="dk1"/>
                </a:solidFill>
                <a:latin typeface="Calibri"/>
                <a:ea typeface="Calibri"/>
                <a:cs typeface="Calibri"/>
                <a:sym typeface="Calibri"/>
              </a:rPr>
              <a:t>Το λογότυπο εδώ</a:t>
            </a:r>
            <a:endParaRPr b="1" i="0" sz="700" u="none" cap="none" strike="noStrike">
              <a:solidFill>
                <a:srgbClr val="000000"/>
              </a:solidFill>
              <a:latin typeface="Open Sans"/>
              <a:ea typeface="Open Sans"/>
              <a:cs typeface="Open Sans"/>
              <a:sym typeface="Open Sans"/>
            </a:endParaRPr>
          </a:p>
        </p:txBody>
      </p:sp>
      <p:sp>
        <p:nvSpPr>
          <p:cNvPr id="78" name="Google Shape;78;gf3250da317_1_0"/>
          <p:cNvSpPr txBox="1"/>
          <p:nvPr/>
        </p:nvSpPr>
        <p:spPr>
          <a:xfrm>
            <a:off x="5108125" y="182325"/>
            <a:ext cx="2295300" cy="104641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FF0000"/>
                </a:solidFill>
                <a:latin typeface="Arial"/>
                <a:ea typeface="Arial"/>
                <a:cs typeface="Arial"/>
                <a:sym typeface="Arial"/>
              </a:rPr>
              <a:t>ΠΑΡΑΔΕΙΓΜΑ ΠΡΟΣΑΡΜΟΓΗΣ ΣΥΜΦΩΝΑ ΜΕ ΤΙΣ ΑΝΑΓΚΕΣ ΣΑΣ</a:t>
            </a:r>
            <a:endParaRPr b="0" i="0" sz="1400" u="none" cap="none" strike="noStrike">
              <a:solidFill>
                <a:srgbClr val="000000"/>
              </a:solidFill>
              <a:latin typeface="Arial"/>
              <a:ea typeface="Arial"/>
              <a:cs typeface="Arial"/>
              <a:sym typeface="Arial"/>
            </a:endParaRPr>
          </a:p>
        </p:txBody>
      </p:sp>
      <p:sp>
        <p:nvSpPr>
          <p:cNvPr id="79" name="Google Shape;79;gf3250da317_1_0"/>
          <p:cNvSpPr/>
          <p:nvPr/>
        </p:nvSpPr>
        <p:spPr>
          <a:xfrm>
            <a:off x="2534300" y="3144625"/>
            <a:ext cx="233700" cy="553200"/>
          </a:xfrm>
          <a:prstGeom prst="down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 name="Google Shape;80;gf3250da317_1_0"/>
          <p:cNvSpPr/>
          <p:nvPr/>
        </p:nvSpPr>
        <p:spPr>
          <a:xfrm>
            <a:off x="6809675" y="3103900"/>
            <a:ext cx="233700" cy="553200"/>
          </a:xfrm>
          <a:prstGeom prst="down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 name="Google Shape;81;gf3250da317_1_0"/>
          <p:cNvSpPr txBox="1"/>
          <p:nvPr/>
        </p:nvSpPr>
        <p:spPr>
          <a:xfrm>
            <a:off x="2768001" y="2836469"/>
            <a:ext cx="22872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200" u="none" cap="none" strike="noStrike">
                <a:solidFill>
                  <a:srgbClr val="FF0000"/>
                </a:solidFill>
                <a:latin typeface="Arial"/>
                <a:ea typeface="Arial"/>
                <a:cs typeface="Arial"/>
                <a:sym typeface="Arial"/>
              </a:rPr>
              <a:t>Προσθέστε τη δήλωση απόδοσης</a:t>
            </a:r>
            <a:endParaRPr b="0" i="0" sz="1200" u="none" cap="none" strike="noStrike">
              <a:solidFill>
                <a:srgbClr val="000000"/>
              </a:solidFill>
              <a:latin typeface="Arial"/>
              <a:ea typeface="Arial"/>
              <a:cs typeface="Arial"/>
              <a:sym typeface="Arial"/>
            </a:endParaRPr>
          </a:p>
        </p:txBody>
      </p:sp>
      <p:sp>
        <p:nvSpPr>
          <p:cNvPr id="82" name="Google Shape;82;gf3250da317_1_0"/>
          <p:cNvSpPr txBox="1"/>
          <p:nvPr/>
        </p:nvSpPr>
        <p:spPr>
          <a:xfrm>
            <a:off x="5152050" y="2767588"/>
            <a:ext cx="26757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200" u="none" cap="none" strike="noStrike">
                <a:solidFill>
                  <a:srgbClr val="FF0000"/>
                </a:solidFill>
                <a:latin typeface="Arial"/>
                <a:ea typeface="Arial"/>
                <a:cs typeface="Arial"/>
                <a:sym typeface="Arial"/>
              </a:rPr>
              <a:t>Προσθέστε το λογότυπο του οργανισμού σας</a:t>
            </a:r>
            <a:endParaRPr b="0" i="0" sz="1200" u="none" cap="none" strike="noStrike">
              <a:solidFill>
                <a:srgbClr val="000000"/>
              </a:solidFill>
              <a:latin typeface="Arial"/>
              <a:ea typeface="Arial"/>
              <a:cs typeface="Arial"/>
              <a:sym typeface="Arial"/>
            </a:endParaRPr>
          </a:p>
        </p:txBody>
      </p:sp>
      <p:sp>
        <p:nvSpPr>
          <p:cNvPr id="83" name="Google Shape;83;gf3250da317_1_0"/>
          <p:cNvSpPr txBox="1"/>
          <p:nvPr/>
        </p:nvSpPr>
        <p:spPr>
          <a:xfrm>
            <a:off x="2926353" y="1126911"/>
            <a:ext cx="2287200" cy="1458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4000"/>
              <a:buFont typeface="Arial"/>
              <a:buNone/>
            </a:pPr>
            <a:r>
              <a:rPr b="1" i="0" lang="en" sz="4000" u="none" cap="none" strike="noStrike">
                <a:solidFill>
                  <a:srgbClr val="004993"/>
                </a:solidFill>
                <a:latin typeface="Open Sans"/>
                <a:ea typeface="Open Sans"/>
                <a:cs typeface="Open Sans"/>
                <a:sym typeface="Open Sans"/>
              </a:rPr>
              <a:t>Τι είναι οι ΑΕΠ</a:t>
            </a:r>
            <a:r>
              <a:rPr b="1" i="0" lang="en" sz="4500" u="none" cap="none" strike="noStrike">
                <a:solidFill>
                  <a:srgbClr val="004993"/>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p:txBody>
      </p:sp>
      <p:sp>
        <p:nvSpPr>
          <p:cNvPr id="84" name="Google Shape;84;gf3250da317_1_0"/>
          <p:cNvSpPr txBox="1"/>
          <p:nvPr/>
        </p:nvSpPr>
        <p:spPr>
          <a:xfrm>
            <a:off x="1173150" y="3641525"/>
            <a:ext cx="4410600" cy="3657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700"/>
              <a:buFont typeface="Arial"/>
              <a:buNone/>
            </a:pPr>
            <a:r>
              <a:rPr b="0" i="0" lang="en" sz="700" u="none" cap="none" strike="noStrike">
                <a:solidFill>
                  <a:schemeClr val="dk1"/>
                </a:solidFill>
                <a:latin typeface="Open Sans"/>
                <a:ea typeface="Open Sans"/>
                <a:cs typeface="Open Sans"/>
                <a:sym typeface="Open Sans"/>
              </a:rPr>
              <a:t>Αυτό το έργο είναι παράγωγο του</a:t>
            </a:r>
            <a:r>
              <a:rPr b="0" i="0" lang="en" sz="700" u="none" cap="none" strike="noStrike">
                <a:solidFill>
                  <a:srgbClr val="000000"/>
                </a:solidFill>
                <a:latin typeface="Open Sans"/>
                <a:ea typeface="Open Sans"/>
                <a:cs typeface="Open Sans"/>
                <a:sym typeface="Open Sans"/>
              </a:rPr>
              <a:t> “Greek_3. OE Benefits - ENOEL cards”, </a:t>
            </a:r>
            <a:r>
              <a:rPr lang="en" sz="700" u="sng">
                <a:solidFill>
                  <a:schemeClr val="hlink"/>
                </a:solidFill>
                <a:latin typeface="Open Sans"/>
                <a:ea typeface="Open Sans"/>
                <a:cs typeface="Open Sans"/>
                <a:sym typeface="Open Sans"/>
                <a:hlinkClick r:id="rId5"/>
              </a:rPr>
              <a:t>https://doi.org/10.5281/zenodo.5568482</a:t>
            </a:r>
            <a:r>
              <a:rPr b="0" i="0" lang="en" sz="700" u="none" cap="none" strike="noStrike">
                <a:solidFill>
                  <a:schemeClr val="dk1"/>
                </a:solidFill>
                <a:latin typeface="Open Sans"/>
                <a:ea typeface="Open Sans"/>
                <a:cs typeface="Open Sans"/>
                <a:sym typeface="Open Sans"/>
              </a:rPr>
              <a:t>, από την </a:t>
            </a:r>
            <a:r>
              <a:rPr b="0" i="0" lang="en" sz="700" u="sng" cap="none" strike="noStrike">
                <a:solidFill>
                  <a:schemeClr val="accent5"/>
                </a:solidFill>
                <a:latin typeface="Open Sans"/>
                <a:ea typeface="Open Sans"/>
                <a:cs typeface="Open Sans"/>
                <a:sym typeface="Open Sans"/>
                <a:hlinkClick r:id="rId6">
                  <a:extLst>
                    <a:ext uri="{A12FA001-AC4F-418D-AE19-62706E023703}">
                      <ahyp:hlinkClr val="tx"/>
                    </a:ext>
                  </a:extLst>
                </a:hlinkClick>
              </a:rPr>
              <a:t>SPARC EUROPE</a:t>
            </a:r>
            <a:r>
              <a:rPr b="0" i="0" lang="en" sz="700" u="none" cap="none" strike="noStrike">
                <a:solidFill>
                  <a:srgbClr val="004993"/>
                </a:solidFill>
                <a:latin typeface="Open Sans"/>
                <a:ea typeface="Open Sans"/>
                <a:cs typeface="Open Sans"/>
                <a:sym typeface="Open Sans"/>
              </a:rPr>
              <a:t> </a:t>
            </a:r>
            <a:r>
              <a:rPr b="0" i="0" lang="en" sz="700" u="none" cap="none" strike="noStrike">
                <a:solidFill>
                  <a:schemeClr val="dk1"/>
                </a:solidFill>
                <a:latin typeface="Open Sans"/>
                <a:ea typeface="Open Sans"/>
                <a:cs typeface="Open Sans"/>
                <a:sym typeface="Open Sans"/>
              </a:rPr>
              <a:t>(ENOEL), </a:t>
            </a:r>
            <a:r>
              <a:rPr b="0" i="0" lang="en" sz="700" u="sng" cap="none" strike="noStrike">
                <a:solidFill>
                  <a:schemeClr val="accent5"/>
                </a:solidFill>
                <a:latin typeface="Open Sans"/>
                <a:ea typeface="Open Sans"/>
                <a:cs typeface="Open Sans"/>
                <a:sym typeface="Open Sans"/>
                <a:hlinkClick r:id="rId7">
                  <a:extLst>
                    <a:ext uri="{A12FA001-AC4F-418D-AE19-62706E023703}">
                      <ahyp:hlinkClr val="tx"/>
                    </a:ext>
                  </a:extLst>
                </a:hlinkClick>
              </a:rPr>
              <a:t>CC BY</a:t>
            </a:r>
            <a:endParaRPr b="0" i="0" sz="700" u="none" cap="none" strike="noStrike">
              <a:solidFill>
                <a:srgbClr val="000000"/>
              </a:solidFill>
              <a:latin typeface="Open Sans"/>
              <a:ea typeface="Open Sans"/>
              <a:cs typeface="Open Sans"/>
              <a:sym typeface="Open Sans"/>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77" name="Shape 377"/>
        <p:cNvGrpSpPr/>
        <p:nvPr/>
      </p:nvGrpSpPr>
      <p:grpSpPr>
        <a:xfrm>
          <a:off x="0" y="0"/>
          <a:ext cx="0" cy="0"/>
          <a:chOff x="0" y="0"/>
          <a:chExt cx="0" cy="0"/>
        </a:xfrm>
      </p:grpSpPr>
      <p:sp>
        <p:nvSpPr>
          <p:cNvPr id="378" name="Google Shape;378;gee2322c6bf_0_3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79" name="Google Shape;379;gee2322c6bf_0_33"/>
          <p:cNvSpPr txBox="1"/>
          <p:nvPr/>
        </p:nvSpPr>
        <p:spPr>
          <a:xfrm>
            <a:off x="2663161" y="908275"/>
            <a:ext cx="5088300" cy="1415742"/>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3000" u="none" cap="none" strike="noStrike">
                <a:solidFill>
                  <a:srgbClr val="004993"/>
                </a:solidFill>
                <a:latin typeface="Open Sans"/>
                <a:ea typeface="Open Sans"/>
                <a:cs typeface="Open Sans"/>
                <a:sym typeface="Open Sans"/>
              </a:rPr>
              <a:t>Εμπνέουν</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000" u="none" cap="none" strike="noStrike">
                <a:solidFill>
                  <a:srgbClr val="004993"/>
                </a:solidFill>
                <a:latin typeface="Open Sans"/>
                <a:ea typeface="Open Sans"/>
                <a:cs typeface="Open Sans"/>
                <a:sym typeface="Open Sans"/>
              </a:rPr>
              <a:t>Οι ΑΕΠ είναι ένας τρόπος για να δημιουργηθούν νέες ιδέες.</a:t>
            </a:r>
            <a:endParaRPr b="1" i="0" sz="2000" u="none" cap="none" strike="noStrike">
              <a:solidFill>
                <a:srgbClr val="004993"/>
              </a:solidFill>
              <a:latin typeface="Open Sans"/>
              <a:ea typeface="Open Sans"/>
              <a:cs typeface="Open Sans"/>
              <a:sym typeface="Open Sans"/>
            </a:endParaRPr>
          </a:p>
        </p:txBody>
      </p:sp>
      <p:sp>
        <p:nvSpPr>
          <p:cNvPr id="380" name="Google Shape;380;gee2322c6bf_0_3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81" name="Google Shape;381;gee2322c6bf_0_3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82" name="Google Shape;382;gee2322c6bf_0_3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83" name="Google Shape;383;gee2322c6bf_0_3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4" name="Google Shape;384;gee2322c6bf_0_33"/>
          <p:cNvSpPr txBox="1"/>
          <p:nvPr/>
        </p:nvSpPr>
        <p:spPr>
          <a:xfrm>
            <a:off x="124382" y="878735"/>
            <a:ext cx="2173756" cy="1600408"/>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Οφέλη Ανοικτής Εκπαίδευσης για </a:t>
            </a:r>
            <a:r>
              <a:rPr b="1" i="0" lang="en" sz="2300" u="none" cap="none" strike="noStrike">
                <a:solidFill>
                  <a:schemeClr val="accent4"/>
                </a:solidFill>
                <a:latin typeface="Open Sans"/>
                <a:ea typeface="Open Sans"/>
                <a:cs typeface="Open Sans"/>
                <a:sym typeface="Open Sans"/>
              </a:rPr>
              <a:t>διδάσκοντες</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88" name="Shape 388"/>
        <p:cNvGrpSpPr/>
        <p:nvPr/>
      </p:nvGrpSpPr>
      <p:grpSpPr>
        <a:xfrm>
          <a:off x="0" y="0"/>
          <a:ext cx="0" cy="0"/>
          <a:chOff x="0" y="0"/>
          <a:chExt cx="0" cy="0"/>
        </a:xfrm>
      </p:grpSpPr>
      <p:sp>
        <p:nvSpPr>
          <p:cNvPr id="389" name="Google Shape;389;gedaf2065a5_1_122"/>
          <p:cNvSpPr txBox="1"/>
          <p:nvPr/>
        </p:nvSpPr>
        <p:spPr>
          <a:xfrm>
            <a:off x="2531700" y="719000"/>
            <a:ext cx="5088300" cy="224673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Προωθούν την ενεργή μάθηση</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000" u="none" cap="none" strike="noStrike">
                <a:solidFill>
                  <a:srgbClr val="004993"/>
                </a:solidFill>
                <a:latin typeface="Open Sans"/>
                <a:ea typeface="Open Sans"/>
                <a:cs typeface="Open Sans"/>
                <a:sym typeface="Open Sans"/>
              </a:rPr>
              <a:t>Οι διδάσκοντες μπορούν να σχεδιάζουν διαφοροποιημένες τεχνικές για την υποστήριξη της πρακτικής εξάσκησης, βασισμένες στην ανάμειξη - προσαρμογή διαφορετικών ΑΕΠ.</a:t>
            </a:r>
            <a:endParaRPr b="0" i="0" sz="1400" u="none" cap="none" strike="noStrike">
              <a:solidFill>
                <a:srgbClr val="000000"/>
              </a:solidFill>
              <a:latin typeface="Arial"/>
              <a:ea typeface="Arial"/>
              <a:cs typeface="Arial"/>
              <a:sym typeface="Arial"/>
            </a:endParaRPr>
          </a:p>
        </p:txBody>
      </p:sp>
      <p:sp>
        <p:nvSpPr>
          <p:cNvPr id="390" name="Google Shape;390;gedaf2065a5_1_12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91" name="Google Shape;391;gedaf2065a5_1_12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92" name="Google Shape;392;gedaf2065a5_1_12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93" name="Google Shape;393;gedaf2065a5_1_12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94" name="Google Shape;394;gedaf2065a5_1_12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5" name="Google Shape;395;gedaf2065a5_1_122"/>
          <p:cNvSpPr txBox="1"/>
          <p:nvPr/>
        </p:nvSpPr>
        <p:spPr>
          <a:xfrm>
            <a:off x="124382" y="878735"/>
            <a:ext cx="2173756" cy="1600408"/>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Οφέλη Ανοικτής Εκπαίδευσης για </a:t>
            </a:r>
            <a:r>
              <a:rPr b="1" i="0" lang="en" sz="2300" u="none" cap="none" strike="noStrike">
                <a:solidFill>
                  <a:schemeClr val="accent4"/>
                </a:solidFill>
                <a:latin typeface="Open Sans"/>
                <a:ea typeface="Open Sans"/>
                <a:cs typeface="Open Sans"/>
                <a:sym typeface="Open Sans"/>
              </a:rPr>
              <a:t>διδάσκοντες</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99" name="Shape 399"/>
        <p:cNvGrpSpPr/>
        <p:nvPr/>
      </p:nvGrpSpPr>
      <p:grpSpPr>
        <a:xfrm>
          <a:off x="0" y="0"/>
          <a:ext cx="0" cy="0"/>
          <a:chOff x="0" y="0"/>
          <a:chExt cx="0" cy="0"/>
        </a:xfrm>
      </p:grpSpPr>
      <p:sp>
        <p:nvSpPr>
          <p:cNvPr id="400" name="Google Shape;400;gedaf2065a5_1_192"/>
          <p:cNvSpPr txBox="1"/>
          <p:nvPr/>
        </p:nvSpPr>
        <p:spPr>
          <a:xfrm>
            <a:off x="2544025" y="298975"/>
            <a:ext cx="5088300" cy="2554515"/>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Ενισχύουν τη συνεργασία</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000" u="none" cap="none" strike="noStrike">
                <a:solidFill>
                  <a:srgbClr val="004993"/>
                </a:solidFill>
                <a:latin typeface="Open Sans"/>
                <a:ea typeface="Open Sans"/>
                <a:cs typeface="Open Sans"/>
                <a:sym typeface="Open Sans"/>
              </a:rPr>
              <a:t>Η αξιολόγηση από ομοτίμους, η συνεργασία μεταξύ φοιτητών και η συμμετοχή των ειδικών, εμπλουτίζουν τις γνώσεις των διδασκόντων μέσω της διαδικασίας που επιβάλλουν οι ανοιχτές άδειες.</a:t>
            </a:r>
            <a:endParaRPr b="0" i="0" sz="1400" u="none" cap="none" strike="noStrike">
              <a:solidFill>
                <a:srgbClr val="000000"/>
              </a:solidFill>
              <a:latin typeface="Arial"/>
              <a:ea typeface="Arial"/>
              <a:cs typeface="Arial"/>
              <a:sym typeface="Arial"/>
            </a:endParaRPr>
          </a:p>
        </p:txBody>
      </p:sp>
      <p:sp>
        <p:nvSpPr>
          <p:cNvPr id="401" name="Google Shape;401;gedaf2065a5_1_19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02" name="Google Shape;402;gedaf2065a5_1_19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03" name="Google Shape;403;gedaf2065a5_1_19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04" name="Google Shape;404;gedaf2065a5_1_19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05" name="Google Shape;405;gedaf2065a5_1_19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6" name="Google Shape;406;gedaf2065a5_1_192"/>
          <p:cNvSpPr txBox="1"/>
          <p:nvPr/>
        </p:nvSpPr>
        <p:spPr>
          <a:xfrm>
            <a:off x="124382" y="878735"/>
            <a:ext cx="2173756" cy="1600408"/>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Οφέλη Ανοικτής Εκπαίδευσης για </a:t>
            </a:r>
            <a:r>
              <a:rPr b="1" i="0" lang="en" sz="2300" u="none" cap="none" strike="noStrike">
                <a:solidFill>
                  <a:schemeClr val="accent4"/>
                </a:solidFill>
                <a:latin typeface="Open Sans"/>
                <a:ea typeface="Open Sans"/>
                <a:cs typeface="Open Sans"/>
                <a:sym typeface="Open Sans"/>
              </a:rPr>
              <a:t>διδάσκοντες</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10" name="Shape 410"/>
        <p:cNvGrpSpPr/>
        <p:nvPr/>
      </p:nvGrpSpPr>
      <p:grpSpPr>
        <a:xfrm>
          <a:off x="0" y="0"/>
          <a:ext cx="0" cy="0"/>
          <a:chOff x="0" y="0"/>
          <a:chExt cx="0" cy="0"/>
        </a:xfrm>
      </p:grpSpPr>
      <p:sp>
        <p:nvSpPr>
          <p:cNvPr id="411" name="Google Shape;411;gedaf2065a5_1_14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12" name="Google Shape;412;gedaf2065a5_1_142"/>
          <p:cNvSpPr txBox="1"/>
          <p:nvPr/>
        </p:nvSpPr>
        <p:spPr>
          <a:xfrm>
            <a:off x="2609075" y="491475"/>
            <a:ext cx="5088300" cy="2554515"/>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Υποστηρίζουν την καινοτομία</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000" u="none" cap="none" strike="noStrike">
                <a:solidFill>
                  <a:srgbClr val="004993"/>
                </a:solidFill>
                <a:latin typeface="Open Sans"/>
                <a:ea typeface="Open Sans"/>
                <a:cs typeface="Open Sans"/>
                <a:sym typeface="Open Sans"/>
              </a:rPr>
              <a:t>Οι ΑΕΠ προσφέρουν ευκαιρίες για τη βελτίωση της ποιότητας του διδακτικού και μαθησιακού υλικού, επιτρέποντας σε άλλους να προσθέτουν υλικό σε αυτά και να παρέχουν εποικοδομητική αξιολόγηση.</a:t>
            </a:r>
            <a:endParaRPr b="0" i="0" sz="1400" u="none" cap="none" strike="noStrike">
              <a:solidFill>
                <a:srgbClr val="000000"/>
              </a:solidFill>
              <a:latin typeface="Arial"/>
              <a:ea typeface="Arial"/>
              <a:cs typeface="Arial"/>
              <a:sym typeface="Arial"/>
            </a:endParaRPr>
          </a:p>
        </p:txBody>
      </p:sp>
      <p:sp>
        <p:nvSpPr>
          <p:cNvPr id="413" name="Google Shape;413;gedaf2065a5_1_14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14" name="Google Shape;414;gedaf2065a5_1_14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15" name="Google Shape;415;gedaf2065a5_1_14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16" name="Google Shape;416;gedaf2065a5_1_14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7" name="Google Shape;417;gedaf2065a5_1_142"/>
          <p:cNvSpPr txBox="1"/>
          <p:nvPr/>
        </p:nvSpPr>
        <p:spPr>
          <a:xfrm>
            <a:off x="124382" y="878735"/>
            <a:ext cx="2173756" cy="1600408"/>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Οφέλη Ανοικτής Εκπαίδευσης για </a:t>
            </a:r>
            <a:r>
              <a:rPr b="1" i="0" lang="en" sz="2300" u="none" cap="none" strike="noStrike">
                <a:solidFill>
                  <a:schemeClr val="accent4"/>
                </a:solidFill>
                <a:latin typeface="Open Sans"/>
                <a:ea typeface="Open Sans"/>
                <a:cs typeface="Open Sans"/>
                <a:sym typeface="Open Sans"/>
              </a:rPr>
              <a:t>διδάσκοντες</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21" name="Shape 421"/>
        <p:cNvGrpSpPr/>
        <p:nvPr/>
      </p:nvGrpSpPr>
      <p:grpSpPr>
        <a:xfrm>
          <a:off x="0" y="0"/>
          <a:ext cx="0" cy="0"/>
          <a:chOff x="0" y="0"/>
          <a:chExt cx="0" cy="0"/>
        </a:xfrm>
      </p:grpSpPr>
      <p:sp>
        <p:nvSpPr>
          <p:cNvPr id="422" name="Google Shape;422;gedaf2065a5_1_152"/>
          <p:cNvSpPr txBox="1"/>
          <p:nvPr/>
        </p:nvSpPr>
        <p:spPr>
          <a:xfrm>
            <a:off x="2598425" y="767125"/>
            <a:ext cx="5088300" cy="1938962"/>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Αφήνουν παρακαταθήκη</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000" u="none" cap="none" strike="noStrike">
                <a:solidFill>
                  <a:srgbClr val="004993"/>
                </a:solidFill>
                <a:latin typeface="Open Sans"/>
                <a:ea typeface="Open Sans"/>
                <a:cs typeface="Open Sans"/>
                <a:sym typeface="Open Sans"/>
              </a:rPr>
              <a:t>Η διαδικασία της συνεχούς επαναχρησιμοποίησης που ενεργοποιείται από τα ΑΕΠ συνεχίζεται και μετά τη συνταξιοδότηση.</a:t>
            </a:r>
            <a:endParaRPr b="0" i="0" sz="2000" u="none" cap="none" strike="noStrike">
              <a:solidFill>
                <a:srgbClr val="000000"/>
              </a:solidFill>
              <a:latin typeface="Arial"/>
              <a:ea typeface="Arial"/>
              <a:cs typeface="Arial"/>
              <a:sym typeface="Arial"/>
            </a:endParaRPr>
          </a:p>
        </p:txBody>
      </p:sp>
      <p:sp>
        <p:nvSpPr>
          <p:cNvPr id="423" name="Google Shape;423;gedaf2065a5_1_15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24" name="Google Shape;424;gedaf2065a5_1_15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25" name="Google Shape;425;gedaf2065a5_1_15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26" name="Google Shape;426;gedaf2065a5_1_15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27" name="Google Shape;427;gedaf2065a5_1_15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8" name="Google Shape;428;gedaf2065a5_1_152"/>
          <p:cNvSpPr txBox="1"/>
          <p:nvPr/>
        </p:nvSpPr>
        <p:spPr>
          <a:xfrm>
            <a:off x="124382" y="878735"/>
            <a:ext cx="2173756" cy="1600408"/>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Οφέλη Ανοικτής Εκπαίδευσης για </a:t>
            </a:r>
            <a:r>
              <a:rPr b="1" i="0" lang="en" sz="2300" u="none" cap="none" strike="noStrike">
                <a:solidFill>
                  <a:schemeClr val="accent4"/>
                </a:solidFill>
                <a:latin typeface="Open Sans"/>
                <a:ea typeface="Open Sans"/>
                <a:cs typeface="Open Sans"/>
                <a:sym typeface="Open Sans"/>
              </a:rPr>
              <a:t>διδάσκοντες</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32" name="Shape 432"/>
        <p:cNvGrpSpPr/>
        <p:nvPr/>
      </p:nvGrpSpPr>
      <p:grpSpPr>
        <a:xfrm>
          <a:off x="0" y="0"/>
          <a:ext cx="0" cy="0"/>
          <a:chOff x="0" y="0"/>
          <a:chExt cx="0" cy="0"/>
        </a:xfrm>
      </p:grpSpPr>
      <p:sp>
        <p:nvSpPr>
          <p:cNvPr id="433" name="Google Shape;433;gedaf2065a5_1_16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34" name="Google Shape;434;gedaf2065a5_1_162"/>
          <p:cNvSpPr txBox="1"/>
          <p:nvPr/>
        </p:nvSpPr>
        <p:spPr>
          <a:xfrm>
            <a:off x="2619700" y="655525"/>
            <a:ext cx="5088300" cy="224673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Επεκτείνουν τις επιλογές</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000" u="none" cap="none" strike="noStrike">
                <a:solidFill>
                  <a:srgbClr val="004993"/>
                </a:solidFill>
                <a:latin typeface="Open Sans"/>
                <a:ea typeface="Open Sans"/>
                <a:cs typeface="Open Sans"/>
                <a:sym typeface="Open Sans"/>
              </a:rPr>
              <a:t>Τα βιβλία ΑΕΠ διευρύνουν τους πόρους των διδασκόντων και μπορούν να εγγυηθούν το ίδιο υψηλό επίπεδο ποιότητας με τα παραδοσιακά εγχειρίδια.</a:t>
            </a:r>
            <a:endParaRPr b="0" i="0" sz="1400" u="none" cap="none" strike="noStrike">
              <a:solidFill>
                <a:srgbClr val="000000"/>
              </a:solidFill>
              <a:latin typeface="Arial"/>
              <a:ea typeface="Arial"/>
              <a:cs typeface="Arial"/>
              <a:sym typeface="Arial"/>
            </a:endParaRPr>
          </a:p>
        </p:txBody>
      </p:sp>
      <p:sp>
        <p:nvSpPr>
          <p:cNvPr id="435" name="Google Shape;435;gedaf2065a5_1_16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36" name="Google Shape;436;gedaf2065a5_1_16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37" name="Google Shape;437;gedaf2065a5_1_16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38" name="Google Shape;438;gedaf2065a5_1_16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9" name="Google Shape;439;gedaf2065a5_1_162"/>
          <p:cNvSpPr txBox="1"/>
          <p:nvPr/>
        </p:nvSpPr>
        <p:spPr>
          <a:xfrm>
            <a:off x="124382" y="878735"/>
            <a:ext cx="2173756" cy="1600408"/>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Οφέλη Ανοικτής Εκπαίδευσης για </a:t>
            </a:r>
            <a:r>
              <a:rPr b="1" i="0" lang="en" sz="2300" u="none" cap="none" strike="noStrike">
                <a:solidFill>
                  <a:schemeClr val="accent4"/>
                </a:solidFill>
                <a:latin typeface="Open Sans"/>
                <a:ea typeface="Open Sans"/>
                <a:cs typeface="Open Sans"/>
                <a:sym typeface="Open Sans"/>
              </a:rPr>
              <a:t>διδάσκοντες</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43" name="Shape 443"/>
        <p:cNvGrpSpPr/>
        <p:nvPr/>
      </p:nvGrpSpPr>
      <p:grpSpPr>
        <a:xfrm>
          <a:off x="0" y="0"/>
          <a:ext cx="0" cy="0"/>
          <a:chOff x="0" y="0"/>
          <a:chExt cx="0" cy="0"/>
        </a:xfrm>
      </p:grpSpPr>
      <p:sp>
        <p:nvSpPr>
          <p:cNvPr id="444" name="Google Shape;444;gedaf2065a5_1_172"/>
          <p:cNvSpPr txBox="1"/>
          <p:nvPr/>
        </p:nvSpPr>
        <p:spPr>
          <a:xfrm>
            <a:off x="2591050" y="443815"/>
            <a:ext cx="5088300" cy="261607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Ενισχύουν την ακαδημαϊκή ελευθερία</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000" u="none" cap="none" strike="noStrike">
                <a:solidFill>
                  <a:srgbClr val="004993"/>
                </a:solidFill>
                <a:latin typeface="Open Sans"/>
                <a:ea typeface="Open Sans"/>
                <a:cs typeface="Open Sans"/>
                <a:sym typeface="Open Sans"/>
              </a:rPr>
              <a:t>Οι ανοιχτές άδειες στους ΑΕΠ επιτρέπουν στους διδάσκοντες να τροποποιούν και να ενημερώνουν τακτικά τις μαθησιακές πηγές τους για τα μαθήματά τους.</a:t>
            </a:r>
            <a:endParaRPr b="0" i="0" sz="1400" u="none" cap="none" strike="noStrike">
              <a:solidFill>
                <a:srgbClr val="000000"/>
              </a:solidFill>
              <a:latin typeface="Arial"/>
              <a:ea typeface="Arial"/>
              <a:cs typeface="Arial"/>
              <a:sym typeface="Arial"/>
            </a:endParaRPr>
          </a:p>
        </p:txBody>
      </p:sp>
      <p:sp>
        <p:nvSpPr>
          <p:cNvPr id="445" name="Google Shape;445;gedaf2065a5_1_17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46" name="Google Shape;446;gedaf2065a5_1_17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47" name="Google Shape;447;gedaf2065a5_1_17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48" name="Google Shape;448;gedaf2065a5_1_17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49" name="Google Shape;449;gedaf2065a5_1_17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0" name="Google Shape;450;gedaf2065a5_1_172"/>
          <p:cNvSpPr txBox="1"/>
          <p:nvPr/>
        </p:nvSpPr>
        <p:spPr>
          <a:xfrm>
            <a:off x="124382" y="878735"/>
            <a:ext cx="2173756" cy="1600408"/>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Οφέλη Ανοικτής Εκπαίδευσης για </a:t>
            </a:r>
            <a:r>
              <a:rPr b="1" i="0" lang="en" sz="2300" u="none" cap="none" strike="noStrike">
                <a:solidFill>
                  <a:schemeClr val="accent4"/>
                </a:solidFill>
                <a:latin typeface="Open Sans"/>
                <a:ea typeface="Open Sans"/>
                <a:cs typeface="Open Sans"/>
                <a:sym typeface="Open Sans"/>
              </a:rPr>
              <a:t>διδάσκοντες</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54" name="Shape 454"/>
        <p:cNvGrpSpPr/>
        <p:nvPr/>
      </p:nvGrpSpPr>
      <p:grpSpPr>
        <a:xfrm>
          <a:off x="0" y="0"/>
          <a:ext cx="0" cy="0"/>
          <a:chOff x="0" y="0"/>
          <a:chExt cx="0" cy="0"/>
        </a:xfrm>
      </p:grpSpPr>
      <p:sp>
        <p:nvSpPr>
          <p:cNvPr id="455" name="Google Shape;455;gedaf2065a5_1_182"/>
          <p:cNvSpPr txBox="1"/>
          <p:nvPr/>
        </p:nvSpPr>
        <p:spPr>
          <a:xfrm>
            <a:off x="2587775" y="181800"/>
            <a:ext cx="4885500" cy="3200846"/>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300" u="none" cap="none" strike="noStrike">
                <a:solidFill>
                  <a:srgbClr val="004993"/>
                </a:solidFill>
                <a:latin typeface="Open Sans"/>
                <a:ea typeface="Open Sans"/>
                <a:cs typeface="Open Sans"/>
                <a:sym typeface="Open Sans"/>
              </a:rPr>
              <a:t>Προβάλλουν την καινοτομία και τη δημιουργικότητα</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000" u="none" cap="none" strike="noStrike">
                <a:solidFill>
                  <a:srgbClr val="004993"/>
                </a:solidFill>
                <a:latin typeface="Open Sans"/>
                <a:ea typeface="Open Sans"/>
                <a:cs typeface="Open Sans"/>
                <a:sym typeface="Open Sans"/>
              </a:rPr>
              <a:t>Η δημιουργικότητα των διδασκόντων μπορεί να εντυπωσιάσει υποψήφιους φοιτητές ή/και χορηγών. Αυτό θα συμβάλει στην αύξηση της εγγραφής φοιτητών σε συγκεκριμένα μαθήματα και θα αυξήσει την αξία των διδασκόντων.</a:t>
            </a:r>
            <a:endParaRPr b="0" i="0" sz="1400" u="none" cap="none" strike="noStrike">
              <a:solidFill>
                <a:srgbClr val="000000"/>
              </a:solidFill>
              <a:latin typeface="Arial"/>
              <a:ea typeface="Arial"/>
              <a:cs typeface="Arial"/>
              <a:sym typeface="Arial"/>
            </a:endParaRPr>
          </a:p>
        </p:txBody>
      </p:sp>
      <p:sp>
        <p:nvSpPr>
          <p:cNvPr id="456" name="Google Shape;456;gedaf2065a5_1_18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57" name="Google Shape;457;gedaf2065a5_1_18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58" name="Google Shape;458;gedaf2065a5_1_18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59" name="Google Shape;459;gedaf2065a5_1_18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60" name="Google Shape;460;gedaf2065a5_1_18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1" name="Google Shape;461;gedaf2065a5_1_182"/>
          <p:cNvSpPr txBox="1"/>
          <p:nvPr/>
        </p:nvSpPr>
        <p:spPr>
          <a:xfrm>
            <a:off x="124382" y="878735"/>
            <a:ext cx="2173756" cy="1600408"/>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Οφέλη Ανοικτής Εκπαίδευσης για </a:t>
            </a:r>
            <a:r>
              <a:rPr b="1" i="0" lang="en" sz="2300" u="none" cap="none" strike="noStrike">
                <a:solidFill>
                  <a:schemeClr val="accent4"/>
                </a:solidFill>
                <a:latin typeface="Open Sans"/>
                <a:ea typeface="Open Sans"/>
                <a:cs typeface="Open Sans"/>
                <a:sym typeface="Open Sans"/>
              </a:rPr>
              <a:t>διδάσκοντες</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65" name="Shape 465"/>
        <p:cNvGrpSpPr/>
        <p:nvPr/>
      </p:nvGrpSpPr>
      <p:grpSpPr>
        <a:xfrm>
          <a:off x="0" y="0"/>
          <a:ext cx="0" cy="0"/>
          <a:chOff x="0" y="0"/>
          <a:chExt cx="0" cy="0"/>
        </a:xfrm>
      </p:grpSpPr>
      <p:sp>
        <p:nvSpPr>
          <p:cNvPr id="466" name="Google Shape;466;gee2322c6bf_0_4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67" name="Google Shape;467;gee2322c6bf_0_44"/>
          <p:cNvSpPr txBox="1"/>
          <p:nvPr/>
        </p:nvSpPr>
        <p:spPr>
          <a:xfrm>
            <a:off x="2593125" y="243450"/>
            <a:ext cx="4858200" cy="301618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300" u="none" cap="none" strike="noStrike">
                <a:solidFill>
                  <a:srgbClr val="004993"/>
                </a:solidFill>
                <a:latin typeface="Open Sans"/>
                <a:ea typeface="Open Sans"/>
                <a:cs typeface="Open Sans"/>
                <a:sym typeface="Open Sans"/>
              </a:rPr>
              <a:t>Προωθούν τις οικονομίες κλίμακας</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1600" u="none" cap="none" strike="noStrike">
                <a:solidFill>
                  <a:schemeClr val="lt1"/>
                </a:solidFill>
                <a:latin typeface="Open Sans"/>
                <a:ea typeface="Open Sans"/>
                <a:cs typeface="Open Sans"/>
                <a:sym typeface="Open Sans"/>
              </a:rPr>
              <a:t>Οι ΑΕΠ είναι δωρεάν στο Διαδίκτυο, προσιτοί για να τυπωθούν, μπορούν να αποθηκευτούν για πάντα και επικαιροποιούνται εύκολα. Οι πόροι που διαφορετικά θα πήγαιναν για την αγορά των εγχειριδίων, μπορούν να ανακατευθυνθούν προς την τεχνολογία, τη βελτίωση της διδασκαλίας ή τη μείωση φοιτητικού δανείου (εάν υπάρχει).</a:t>
            </a:r>
            <a:endParaRPr b="0" i="0" sz="1400" u="none" cap="none" strike="noStrike">
              <a:solidFill>
                <a:srgbClr val="000000"/>
              </a:solidFill>
              <a:latin typeface="Arial"/>
              <a:ea typeface="Arial"/>
              <a:cs typeface="Arial"/>
              <a:sym typeface="Arial"/>
            </a:endParaRPr>
          </a:p>
        </p:txBody>
      </p:sp>
      <p:sp>
        <p:nvSpPr>
          <p:cNvPr id="468" name="Google Shape;468;gee2322c6bf_0_44"/>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69" name="Google Shape;469;gee2322c6bf_0_4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70" name="Google Shape;470;gee2322c6bf_0_4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71" name="Google Shape;471;gee2322c6bf_0_44"/>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2" name="Google Shape;472;gee2322c6bf_0_44"/>
          <p:cNvSpPr txBox="1"/>
          <p:nvPr/>
        </p:nvSpPr>
        <p:spPr>
          <a:xfrm>
            <a:off x="168025" y="1047150"/>
            <a:ext cx="2157300" cy="1317253"/>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Οφέλη Ανοικτής Εκπαίδευσης για </a:t>
            </a:r>
            <a:r>
              <a:rPr b="1" i="0" lang="en" sz="2300" u="none" cap="none" strike="noStrike">
                <a:solidFill>
                  <a:srgbClr val="45BEDF"/>
                </a:solidFill>
                <a:latin typeface="Open Sans"/>
                <a:ea typeface="Open Sans"/>
                <a:cs typeface="Open Sans"/>
                <a:sym typeface="Open Sans"/>
              </a:rPr>
              <a:t>ιδρύματα</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76" name="Shape 476"/>
        <p:cNvGrpSpPr/>
        <p:nvPr/>
      </p:nvGrpSpPr>
      <p:grpSpPr>
        <a:xfrm>
          <a:off x="0" y="0"/>
          <a:ext cx="0" cy="0"/>
          <a:chOff x="0" y="0"/>
          <a:chExt cx="0" cy="0"/>
        </a:xfrm>
      </p:grpSpPr>
      <p:sp>
        <p:nvSpPr>
          <p:cNvPr id="477" name="Google Shape;477;gee2322c6bf_0_5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78" name="Google Shape;478;gee2322c6bf_0_55"/>
          <p:cNvSpPr txBox="1"/>
          <p:nvPr/>
        </p:nvSpPr>
        <p:spPr>
          <a:xfrm>
            <a:off x="2591050" y="279898"/>
            <a:ext cx="4568400" cy="306234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300" u="none" cap="none" strike="noStrike">
                <a:solidFill>
                  <a:srgbClr val="004993"/>
                </a:solidFill>
                <a:latin typeface="Open Sans"/>
                <a:ea typeface="Open Sans"/>
                <a:cs typeface="Open Sans"/>
                <a:sym typeface="Open Sans"/>
              </a:rPr>
              <a:t>Υποστηρίζουν την παιδαγωγική εξέλιξη των διδασκόντων</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1800" u="none" cap="none" strike="noStrike">
                <a:solidFill>
                  <a:schemeClr val="lt1"/>
                </a:solidFill>
                <a:latin typeface="Open Sans"/>
                <a:ea typeface="Open Sans"/>
                <a:cs typeface="Open Sans"/>
                <a:sym typeface="Open Sans"/>
              </a:rPr>
              <a:t>Η χρήση των ΑΕΠ αυξάνει τη συμμετοχή στην τριτοβάθμια εκπαίδευση διευρύνοντας την πρόσβαση σε μη παραδοσιακούς φοιτητές που κάνουν επιλογές με βάση την ποιότητα του εκπαιδευτικού υλικού που προσφέρεται.</a:t>
            </a:r>
            <a:endParaRPr b="0" i="0" sz="1400" u="none" cap="none" strike="noStrike">
              <a:solidFill>
                <a:srgbClr val="000000"/>
              </a:solidFill>
              <a:latin typeface="Arial"/>
              <a:ea typeface="Arial"/>
              <a:cs typeface="Arial"/>
              <a:sym typeface="Arial"/>
            </a:endParaRPr>
          </a:p>
        </p:txBody>
      </p:sp>
      <p:sp>
        <p:nvSpPr>
          <p:cNvPr id="479" name="Google Shape;479;gee2322c6bf_0_55"/>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80" name="Google Shape;480;gee2322c6bf_0_5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81" name="Google Shape;481;gee2322c6bf_0_5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82" name="Google Shape;482;gee2322c6bf_0_55"/>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3" name="Google Shape;483;gee2322c6bf_0_55"/>
          <p:cNvSpPr txBox="1"/>
          <p:nvPr/>
        </p:nvSpPr>
        <p:spPr>
          <a:xfrm>
            <a:off x="168025" y="1047150"/>
            <a:ext cx="2157300" cy="1317253"/>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Οφέλη Ανοικτής Εκπαίδευσης για </a:t>
            </a:r>
            <a:r>
              <a:rPr b="1" i="0" lang="en" sz="2300" u="none" cap="none" strike="noStrike">
                <a:solidFill>
                  <a:srgbClr val="45BEDF"/>
                </a:solidFill>
                <a:latin typeface="Open Sans"/>
                <a:ea typeface="Open Sans"/>
                <a:cs typeface="Open Sans"/>
                <a:sym typeface="Open Sans"/>
              </a:rPr>
              <a:t>ιδρύματα</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88" name="Shape 88"/>
        <p:cNvGrpSpPr/>
        <p:nvPr/>
      </p:nvGrpSpPr>
      <p:grpSpPr>
        <a:xfrm>
          <a:off x="0" y="0"/>
          <a:ext cx="0" cy="0"/>
          <a:chOff x="0" y="0"/>
          <a:chExt cx="0" cy="0"/>
        </a:xfrm>
      </p:grpSpPr>
      <p:sp>
        <p:nvSpPr>
          <p:cNvPr id="89" name="Google Shape;89;gf89bd3b56d_3_1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90" name="Google Shape;90;gf89bd3b56d_3_13"/>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91" name="Google Shape;91;gf89bd3b56d_3_13"/>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92" name="Google Shape;92;gf89bd3b56d_3_1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93" name="Google Shape;93;gf89bd3b56d_3_13"/>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94" name="Google Shape;94;gf89bd3b56d_3_13"/>
          <p:cNvSpPr txBox="1"/>
          <p:nvPr/>
        </p:nvSpPr>
        <p:spPr>
          <a:xfrm>
            <a:off x="2926353" y="1126911"/>
            <a:ext cx="2287200" cy="1458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4000"/>
              <a:buFont typeface="Arial"/>
              <a:buNone/>
            </a:pPr>
            <a:r>
              <a:rPr b="1" i="0" lang="en" sz="4000" u="none" cap="none" strike="noStrike">
                <a:solidFill>
                  <a:srgbClr val="004993"/>
                </a:solidFill>
                <a:latin typeface="Open Sans"/>
                <a:ea typeface="Open Sans"/>
                <a:cs typeface="Open Sans"/>
                <a:sym typeface="Open Sans"/>
              </a:rPr>
              <a:t>Τι είναι οι ΑΕΠ</a:t>
            </a:r>
            <a:r>
              <a:rPr b="1" i="0" lang="en" sz="4500" u="none" cap="none" strike="noStrike">
                <a:solidFill>
                  <a:srgbClr val="004993"/>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87" name="Shape 487"/>
        <p:cNvGrpSpPr/>
        <p:nvPr/>
      </p:nvGrpSpPr>
      <p:grpSpPr>
        <a:xfrm>
          <a:off x="0" y="0"/>
          <a:ext cx="0" cy="0"/>
          <a:chOff x="0" y="0"/>
          <a:chExt cx="0" cy="0"/>
        </a:xfrm>
      </p:grpSpPr>
      <p:sp>
        <p:nvSpPr>
          <p:cNvPr id="488" name="Google Shape;488;gee2322c6bf_0_6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89" name="Google Shape;489;gee2322c6bf_0_66"/>
          <p:cNvSpPr txBox="1"/>
          <p:nvPr/>
        </p:nvSpPr>
        <p:spPr>
          <a:xfrm>
            <a:off x="2605400" y="420450"/>
            <a:ext cx="4878900" cy="289306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300" u="none" cap="none" strike="noStrike">
                <a:solidFill>
                  <a:srgbClr val="004993"/>
                </a:solidFill>
                <a:latin typeface="Open Sans"/>
                <a:ea typeface="Open Sans"/>
                <a:cs typeface="Open Sans"/>
                <a:sym typeface="Open Sans"/>
              </a:rPr>
              <a:t>Αξιοποιούν στο μέγιστο τις δημόσιες επενδύσεις</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000" u="none" cap="none" strike="noStrike">
                <a:solidFill>
                  <a:schemeClr val="lt1"/>
                </a:solidFill>
                <a:latin typeface="Open Sans"/>
                <a:ea typeface="Open Sans"/>
                <a:cs typeface="Open Sans"/>
                <a:sym typeface="Open Sans"/>
              </a:rPr>
              <a:t>Οι πόροι που προέρχονται από δημόσια χρηματοδότηση χρησιμοποιούνται για τη δημιουργία δημόσιας γνώσης και διαμοιράζονται ευρύτερα μέσω πολλών ιδρυμάτων μειώνοντας τα πρόσθετα κόστη.</a:t>
            </a:r>
            <a:endParaRPr b="0" i="0" sz="1400" u="none" cap="none" strike="noStrike">
              <a:solidFill>
                <a:srgbClr val="000000"/>
              </a:solidFill>
              <a:latin typeface="Arial"/>
              <a:ea typeface="Arial"/>
              <a:cs typeface="Arial"/>
              <a:sym typeface="Arial"/>
            </a:endParaRPr>
          </a:p>
        </p:txBody>
      </p:sp>
      <p:sp>
        <p:nvSpPr>
          <p:cNvPr id="490" name="Google Shape;490;gee2322c6bf_0_66"/>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91" name="Google Shape;491;gee2322c6bf_0_6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92" name="Google Shape;492;gee2322c6bf_0_66"/>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93" name="Google Shape;493;gee2322c6bf_0_66"/>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4" name="Google Shape;494;gee2322c6bf_0_66"/>
          <p:cNvSpPr txBox="1"/>
          <p:nvPr/>
        </p:nvSpPr>
        <p:spPr>
          <a:xfrm>
            <a:off x="168025" y="1047150"/>
            <a:ext cx="2157300" cy="1317253"/>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Οφέλη Ανοικτής Εκπαίδευσης για </a:t>
            </a:r>
            <a:r>
              <a:rPr b="1" i="0" lang="en" sz="2300" u="none" cap="none" strike="noStrike">
                <a:solidFill>
                  <a:srgbClr val="45BEDF"/>
                </a:solidFill>
                <a:latin typeface="Open Sans"/>
                <a:ea typeface="Open Sans"/>
                <a:cs typeface="Open Sans"/>
                <a:sym typeface="Open Sans"/>
              </a:rPr>
              <a:t>ιδρύματα</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98" name="Shape 498"/>
        <p:cNvGrpSpPr/>
        <p:nvPr/>
      </p:nvGrpSpPr>
      <p:grpSpPr>
        <a:xfrm>
          <a:off x="0" y="0"/>
          <a:ext cx="0" cy="0"/>
          <a:chOff x="0" y="0"/>
          <a:chExt cx="0" cy="0"/>
        </a:xfrm>
      </p:grpSpPr>
      <p:sp>
        <p:nvSpPr>
          <p:cNvPr id="499" name="Google Shape;499;gee2322c6bf_0_7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00" name="Google Shape;500;gee2322c6bf_0_77"/>
          <p:cNvSpPr txBox="1"/>
          <p:nvPr/>
        </p:nvSpPr>
        <p:spPr>
          <a:xfrm>
            <a:off x="2652879" y="443815"/>
            <a:ext cx="4568400" cy="261607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Υποστηρίζουν την αυτοπροβολή</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000" u="none" cap="none" strike="noStrike">
                <a:solidFill>
                  <a:schemeClr val="lt1"/>
                </a:solidFill>
                <a:latin typeface="Open Sans"/>
                <a:ea typeface="Open Sans"/>
                <a:cs typeface="Open Sans"/>
                <a:sym typeface="Open Sans"/>
              </a:rPr>
              <a:t>Η δημόσια εικόνα του ιδρύματος μπορεί να επωφεληθεί σε μεγάλο βαθμό από την ποιότητα των ανοικτών και επαναχρησιμοποιούμενων ΑΕΠ του.</a:t>
            </a:r>
            <a:endParaRPr b="0" i="0" sz="1400" u="none" cap="none" strike="noStrike">
              <a:solidFill>
                <a:srgbClr val="000000"/>
              </a:solidFill>
              <a:latin typeface="Arial"/>
              <a:ea typeface="Arial"/>
              <a:cs typeface="Arial"/>
              <a:sym typeface="Arial"/>
            </a:endParaRPr>
          </a:p>
        </p:txBody>
      </p:sp>
      <p:sp>
        <p:nvSpPr>
          <p:cNvPr id="501" name="Google Shape;501;gee2322c6bf_0_77"/>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02" name="Google Shape;502;gee2322c6bf_0_7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03" name="Google Shape;503;gee2322c6bf_0_7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04" name="Google Shape;504;gee2322c6bf_0_7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5" name="Google Shape;505;gee2322c6bf_0_77"/>
          <p:cNvSpPr txBox="1"/>
          <p:nvPr/>
        </p:nvSpPr>
        <p:spPr>
          <a:xfrm>
            <a:off x="168025" y="1047150"/>
            <a:ext cx="2157300" cy="1317253"/>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Οφέλη Ανοικτής Εκπαίδευσης για </a:t>
            </a:r>
            <a:r>
              <a:rPr b="1" i="0" lang="en" sz="2300" u="none" cap="none" strike="noStrike">
                <a:solidFill>
                  <a:srgbClr val="45BEDF"/>
                </a:solidFill>
                <a:latin typeface="Open Sans"/>
                <a:ea typeface="Open Sans"/>
                <a:cs typeface="Open Sans"/>
                <a:sym typeface="Open Sans"/>
              </a:rPr>
              <a:t>ιδρύματα</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09" name="Shape 509"/>
        <p:cNvGrpSpPr/>
        <p:nvPr/>
      </p:nvGrpSpPr>
      <p:grpSpPr>
        <a:xfrm>
          <a:off x="0" y="0"/>
          <a:ext cx="0" cy="0"/>
          <a:chOff x="0" y="0"/>
          <a:chExt cx="0" cy="0"/>
        </a:xfrm>
      </p:grpSpPr>
      <p:sp>
        <p:nvSpPr>
          <p:cNvPr id="510" name="Google Shape;510;gee2322c6bf_0_8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11" name="Google Shape;511;gee2322c6bf_0_88"/>
          <p:cNvSpPr txBox="1"/>
          <p:nvPr/>
        </p:nvSpPr>
        <p:spPr>
          <a:xfrm>
            <a:off x="2676287" y="243852"/>
            <a:ext cx="4568400" cy="2924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Υποστηρίζουν την διεθνή συνεργασία</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000" u="none" cap="none" strike="noStrike">
                <a:solidFill>
                  <a:schemeClr val="lt1"/>
                </a:solidFill>
                <a:latin typeface="Open Sans"/>
                <a:ea typeface="Open Sans"/>
                <a:cs typeface="Open Sans"/>
                <a:sym typeface="Open Sans"/>
              </a:rPr>
              <a:t>Δουλεύοντας με τους ΑΕΠ αυξάνεται η προβολή του ιδρύματος, βελτιώνοντας τη φήμη του σε διεθνές επίπεδο μέσω της ενεργού συνεργασίας με άλλα ιδρύματα παγκοσμίως.</a:t>
            </a:r>
            <a:endParaRPr b="0" i="0" sz="2000" u="none" cap="none" strike="noStrike">
              <a:solidFill>
                <a:srgbClr val="000000"/>
              </a:solidFill>
              <a:latin typeface="Arial"/>
              <a:ea typeface="Arial"/>
              <a:cs typeface="Arial"/>
              <a:sym typeface="Arial"/>
            </a:endParaRPr>
          </a:p>
        </p:txBody>
      </p:sp>
      <p:sp>
        <p:nvSpPr>
          <p:cNvPr id="512" name="Google Shape;512;gee2322c6bf_0_88"/>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13" name="Google Shape;513;gee2322c6bf_0_8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14" name="Google Shape;514;gee2322c6bf_0_8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15" name="Google Shape;515;gee2322c6bf_0_8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6" name="Google Shape;516;gee2322c6bf_0_88"/>
          <p:cNvSpPr txBox="1"/>
          <p:nvPr/>
        </p:nvSpPr>
        <p:spPr>
          <a:xfrm>
            <a:off x="168025" y="1047150"/>
            <a:ext cx="2157300" cy="1317253"/>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Οφέλη Ανοικτής Εκπαίδευσης για </a:t>
            </a:r>
            <a:r>
              <a:rPr b="1" i="0" lang="en" sz="2300" u="none" cap="none" strike="noStrike">
                <a:solidFill>
                  <a:srgbClr val="45BEDF"/>
                </a:solidFill>
                <a:latin typeface="Open Sans"/>
                <a:ea typeface="Open Sans"/>
                <a:cs typeface="Open Sans"/>
                <a:sym typeface="Open Sans"/>
              </a:rPr>
              <a:t>ιδρύματα</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20" name="Shape 520"/>
        <p:cNvGrpSpPr/>
        <p:nvPr/>
      </p:nvGrpSpPr>
      <p:grpSpPr>
        <a:xfrm>
          <a:off x="0" y="0"/>
          <a:ext cx="0" cy="0"/>
          <a:chOff x="0" y="0"/>
          <a:chExt cx="0" cy="0"/>
        </a:xfrm>
      </p:grpSpPr>
      <p:sp>
        <p:nvSpPr>
          <p:cNvPr id="521" name="Google Shape;521;gedaf2065a5_1_2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22" name="Google Shape;522;gedaf2065a5_1_22"/>
          <p:cNvSpPr txBox="1"/>
          <p:nvPr/>
        </p:nvSpPr>
        <p:spPr>
          <a:xfrm>
            <a:off x="2633002" y="320704"/>
            <a:ext cx="4914900" cy="2862292"/>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Διευκολύνουν τις εγγραφές</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000" u="none" cap="none" strike="noStrike">
                <a:solidFill>
                  <a:schemeClr val="lt1"/>
                </a:solidFill>
                <a:latin typeface="Open Sans"/>
                <a:ea typeface="Open Sans"/>
                <a:cs typeface="Open Sans"/>
                <a:sym typeface="Open Sans"/>
              </a:rPr>
              <a:t>Η χρήση των ΑΕΠ αυξάνει τη συμμετοχή στην τριτοβάθμια εκπαίδευση διευρύνοντας την πρόσβαση σε μη παραδοσιακούς φοιτητές που κάνουν επιλογές με βάση την ποιότητα του εκπαιδευτικού υλικού που προσφέρεται.</a:t>
            </a:r>
            <a:endParaRPr b="0" i="0" sz="1400" u="none" cap="none" strike="noStrike">
              <a:solidFill>
                <a:srgbClr val="000000"/>
              </a:solidFill>
              <a:latin typeface="Arial"/>
              <a:ea typeface="Arial"/>
              <a:cs typeface="Arial"/>
              <a:sym typeface="Arial"/>
            </a:endParaRPr>
          </a:p>
        </p:txBody>
      </p:sp>
      <p:sp>
        <p:nvSpPr>
          <p:cNvPr id="523" name="Google Shape;523;gedaf2065a5_1_2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24" name="Google Shape;524;gedaf2065a5_1_2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25" name="Google Shape;525;gedaf2065a5_1_2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26" name="Google Shape;526;gedaf2065a5_1_2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7" name="Google Shape;527;gedaf2065a5_1_22"/>
          <p:cNvSpPr txBox="1"/>
          <p:nvPr/>
        </p:nvSpPr>
        <p:spPr>
          <a:xfrm>
            <a:off x="168025" y="1047150"/>
            <a:ext cx="2157300" cy="1317253"/>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Οφέλη Ανοικτής Εκπαίδευσης για </a:t>
            </a:r>
            <a:r>
              <a:rPr b="1" i="0" lang="en" sz="2300" u="none" cap="none" strike="noStrike">
                <a:solidFill>
                  <a:srgbClr val="45BEDF"/>
                </a:solidFill>
                <a:latin typeface="Open Sans"/>
                <a:ea typeface="Open Sans"/>
                <a:cs typeface="Open Sans"/>
                <a:sym typeface="Open Sans"/>
              </a:rPr>
              <a:t>ιδρύματα</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31" name="Shape 531"/>
        <p:cNvGrpSpPr/>
        <p:nvPr/>
      </p:nvGrpSpPr>
      <p:grpSpPr>
        <a:xfrm>
          <a:off x="0" y="0"/>
          <a:ext cx="0" cy="0"/>
          <a:chOff x="0" y="0"/>
          <a:chExt cx="0" cy="0"/>
        </a:xfrm>
      </p:grpSpPr>
      <p:sp>
        <p:nvSpPr>
          <p:cNvPr id="532" name="Google Shape;532;gedaf2065a5_1_3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33" name="Google Shape;533;gedaf2065a5_1_32"/>
          <p:cNvSpPr txBox="1"/>
          <p:nvPr/>
        </p:nvSpPr>
        <p:spPr>
          <a:xfrm>
            <a:off x="2687750" y="889625"/>
            <a:ext cx="4568400" cy="2277516"/>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300" u="none" cap="none" strike="noStrike">
                <a:solidFill>
                  <a:srgbClr val="004993"/>
                </a:solidFill>
                <a:latin typeface="Open Sans"/>
                <a:ea typeface="Open Sans"/>
                <a:cs typeface="Open Sans"/>
                <a:sym typeface="Open Sans"/>
              </a:rPr>
              <a:t>Βελτιώνουν τη σχέση με τους αποφοίτους</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000" u="none" cap="none" strike="noStrike">
                <a:solidFill>
                  <a:schemeClr val="lt1"/>
                </a:solidFill>
                <a:latin typeface="Open Sans"/>
                <a:ea typeface="Open Sans"/>
                <a:cs typeface="Open Sans"/>
                <a:sym typeface="Open Sans"/>
              </a:rPr>
              <a:t>Η προσφορά ποιοτικών ΑΕΠ στους αποφοίτους βοηθά το ίδρυμα να διατηρεί ενεργό τον δεσμό μαζί τους. </a:t>
            </a:r>
            <a:endParaRPr b="0" i="0" sz="2000" u="none" cap="none" strike="noStrike">
              <a:solidFill>
                <a:schemeClr val="lt1"/>
              </a:solidFill>
              <a:latin typeface="Arial"/>
              <a:ea typeface="Arial"/>
              <a:cs typeface="Arial"/>
              <a:sym typeface="Arial"/>
            </a:endParaRPr>
          </a:p>
        </p:txBody>
      </p:sp>
      <p:sp>
        <p:nvSpPr>
          <p:cNvPr id="534" name="Google Shape;534;gedaf2065a5_1_3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35" name="Google Shape;535;gedaf2065a5_1_3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36" name="Google Shape;536;gedaf2065a5_1_3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37" name="Google Shape;537;gedaf2065a5_1_3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8" name="Google Shape;538;gedaf2065a5_1_32"/>
          <p:cNvSpPr txBox="1"/>
          <p:nvPr/>
        </p:nvSpPr>
        <p:spPr>
          <a:xfrm>
            <a:off x="168025" y="1047150"/>
            <a:ext cx="2157300" cy="1317253"/>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Οφέλη Ανοικτής Εκπαίδευσης για </a:t>
            </a:r>
            <a:r>
              <a:rPr b="1" i="0" lang="en" sz="2300" u="none" cap="none" strike="noStrike">
                <a:solidFill>
                  <a:srgbClr val="45BEDF"/>
                </a:solidFill>
                <a:latin typeface="Open Sans"/>
                <a:ea typeface="Open Sans"/>
                <a:cs typeface="Open Sans"/>
                <a:sym typeface="Open Sans"/>
              </a:rPr>
              <a:t>ιδρύματα</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42" name="Shape 542"/>
        <p:cNvGrpSpPr/>
        <p:nvPr/>
      </p:nvGrpSpPr>
      <p:grpSpPr>
        <a:xfrm>
          <a:off x="0" y="0"/>
          <a:ext cx="0" cy="0"/>
          <a:chOff x="0" y="0"/>
          <a:chExt cx="0" cy="0"/>
        </a:xfrm>
      </p:grpSpPr>
      <p:sp>
        <p:nvSpPr>
          <p:cNvPr id="543" name="Google Shape;543;gee2322c6bf_0_9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44" name="Google Shape;544;gee2322c6bf_0_99"/>
          <p:cNvSpPr txBox="1"/>
          <p:nvPr/>
        </p:nvSpPr>
        <p:spPr>
          <a:xfrm>
            <a:off x="2689041" y="456714"/>
            <a:ext cx="4568400" cy="3046958"/>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Ξεκλειδώνουν την πληροφόρηση</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000" u="none" cap="none" strike="noStrike">
                <a:solidFill>
                  <a:srgbClr val="004993"/>
                </a:solidFill>
                <a:latin typeface="Open Sans"/>
                <a:ea typeface="Open Sans"/>
                <a:cs typeface="Open Sans"/>
                <a:sym typeface="Open Sans"/>
              </a:rPr>
              <a:t>Η γνώση μπορεί να διαμοιραστεί ευρέως, ξεκλειδώνοντας εκπαιδευτικούς πόρους μέσω αδειών, για οποιονδήποτε ενδιαφέρεται.</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2800" u="none" cap="none" strike="noStrike">
                <a:solidFill>
                  <a:srgbClr val="004993"/>
                </a:solidFill>
                <a:latin typeface="Open Sans"/>
                <a:ea typeface="Open Sans"/>
                <a:cs typeface="Open Sans"/>
                <a:sym typeface="Open Sans"/>
              </a:rPr>
              <a:t> </a:t>
            </a:r>
            <a:endParaRPr b="0" i="0" sz="2000" u="none" cap="none" strike="noStrike">
              <a:solidFill>
                <a:srgbClr val="000000"/>
              </a:solidFill>
              <a:latin typeface="Arial"/>
              <a:ea typeface="Arial"/>
              <a:cs typeface="Arial"/>
              <a:sym typeface="Arial"/>
            </a:endParaRPr>
          </a:p>
        </p:txBody>
      </p:sp>
      <p:sp>
        <p:nvSpPr>
          <p:cNvPr id="545" name="Google Shape;545;gee2322c6bf_0_99"/>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46" name="Google Shape;546;gee2322c6bf_0_9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47" name="Google Shape;547;gee2322c6bf_0_9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48" name="Google Shape;548;gee2322c6bf_0_99"/>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9" name="Google Shape;549;gee2322c6bf_0_99"/>
          <p:cNvSpPr txBox="1"/>
          <p:nvPr/>
        </p:nvSpPr>
        <p:spPr>
          <a:xfrm>
            <a:off x="185100" y="1060525"/>
            <a:ext cx="2252700" cy="1317253"/>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Οφέλη Ανοικτής Εκπαίδευσης για όλους</a:t>
            </a:r>
            <a:endParaRPr b="1" i="0" sz="2300" u="none" cap="none" strike="noStrike">
              <a:solidFill>
                <a:schemeClr val="lt1"/>
              </a:solidFill>
              <a:latin typeface="Open Sans"/>
              <a:ea typeface="Open Sans"/>
              <a:cs typeface="Open Sans"/>
              <a:sym typeface="Open Sans"/>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53" name="Shape 553"/>
        <p:cNvGrpSpPr/>
        <p:nvPr/>
      </p:nvGrpSpPr>
      <p:grpSpPr>
        <a:xfrm>
          <a:off x="0" y="0"/>
          <a:ext cx="0" cy="0"/>
          <a:chOff x="0" y="0"/>
          <a:chExt cx="0" cy="0"/>
        </a:xfrm>
      </p:grpSpPr>
      <p:sp>
        <p:nvSpPr>
          <p:cNvPr id="554" name="Google Shape;554;gee2322c6bf_0_11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55" name="Google Shape;555;gee2322c6bf_0_110"/>
          <p:cNvSpPr txBox="1"/>
          <p:nvPr/>
        </p:nvSpPr>
        <p:spPr>
          <a:xfrm>
            <a:off x="2569741" y="582521"/>
            <a:ext cx="4823350" cy="261607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Εφαρμόζουν τις γνώσεις τους σε καινούριο περιβάλλον</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000" u="none" cap="none" strike="noStrike">
                <a:solidFill>
                  <a:srgbClr val="004993"/>
                </a:solidFill>
                <a:latin typeface="Open Sans"/>
                <a:ea typeface="Open Sans"/>
                <a:cs typeface="Open Sans"/>
                <a:sym typeface="Open Sans"/>
              </a:rPr>
              <a:t>Οι εκπαιδευτικοί πόροι που δημιουργούνται με δημόσιους φόρους είναι διαθέσιμοι στο κοινό, επαναχρησιμοποιήσιμοι και διαμοιράσιμοι.</a:t>
            </a:r>
            <a:endParaRPr b="0" i="0" sz="2000" u="none" cap="none" strike="noStrike">
              <a:solidFill>
                <a:srgbClr val="000000"/>
              </a:solidFill>
              <a:latin typeface="Arial"/>
              <a:ea typeface="Arial"/>
              <a:cs typeface="Arial"/>
              <a:sym typeface="Arial"/>
            </a:endParaRPr>
          </a:p>
        </p:txBody>
      </p:sp>
      <p:sp>
        <p:nvSpPr>
          <p:cNvPr id="556" name="Google Shape;556;gee2322c6bf_0_11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57" name="Google Shape;557;gee2322c6bf_0_11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58" name="Google Shape;558;gee2322c6bf_0_11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59" name="Google Shape;559;gee2322c6bf_0_11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0" name="Google Shape;560;gee2322c6bf_0_110"/>
          <p:cNvSpPr txBox="1"/>
          <p:nvPr/>
        </p:nvSpPr>
        <p:spPr>
          <a:xfrm>
            <a:off x="185100" y="1060525"/>
            <a:ext cx="2252700" cy="1317253"/>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Οφέλη Ανοικτής Εκπαίδευσης για όλους</a:t>
            </a:r>
            <a:endParaRPr b="1" i="0" sz="2300" u="none" cap="none" strike="noStrike">
              <a:solidFill>
                <a:schemeClr val="lt1"/>
              </a:solidFill>
              <a:latin typeface="Open Sans"/>
              <a:ea typeface="Open Sans"/>
              <a:cs typeface="Open Sans"/>
              <a:sym typeface="Open Sans"/>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64" name="Shape 564"/>
        <p:cNvGrpSpPr/>
        <p:nvPr/>
      </p:nvGrpSpPr>
      <p:grpSpPr>
        <a:xfrm>
          <a:off x="0" y="0"/>
          <a:ext cx="0" cy="0"/>
          <a:chOff x="0" y="0"/>
          <a:chExt cx="0" cy="0"/>
        </a:xfrm>
      </p:grpSpPr>
      <p:sp>
        <p:nvSpPr>
          <p:cNvPr id="565" name="Google Shape;565;gee2322c6bf_0_12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66" name="Google Shape;566;gee2322c6bf_0_121"/>
          <p:cNvSpPr txBox="1"/>
          <p:nvPr/>
        </p:nvSpPr>
        <p:spPr>
          <a:xfrm>
            <a:off x="2623402" y="477875"/>
            <a:ext cx="4934100" cy="224673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Δια βίου μάθηση </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000" u="none" cap="none" strike="noStrike">
                <a:solidFill>
                  <a:srgbClr val="004993"/>
                </a:solidFill>
                <a:latin typeface="Open Sans"/>
                <a:ea typeface="Open Sans"/>
                <a:cs typeface="Open Sans"/>
                <a:sym typeface="Open Sans"/>
              </a:rPr>
              <a:t>Η ενημέρωση και η παροχή συνεχούς μάθησης είναι πιο προσιτή για όλους, γεφυρώνοντας το χάσμα μεταξύ επίσημων, άτυπων και άλλων ανοιχτών ευκαιριών.</a:t>
            </a:r>
            <a:endParaRPr b="0" i="0" sz="1400" u="none" cap="none" strike="noStrike">
              <a:solidFill>
                <a:srgbClr val="000000"/>
              </a:solidFill>
              <a:latin typeface="Arial"/>
              <a:ea typeface="Arial"/>
              <a:cs typeface="Arial"/>
              <a:sym typeface="Arial"/>
            </a:endParaRPr>
          </a:p>
        </p:txBody>
      </p:sp>
      <p:sp>
        <p:nvSpPr>
          <p:cNvPr id="567" name="Google Shape;567;gee2322c6bf_0_12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68" name="Google Shape;568;gee2322c6bf_0_12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69" name="Google Shape;569;gee2322c6bf_0_12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70" name="Google Shape;570;gee2322c6bf_0_12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1" name="Google Shape;571;gee2322c6bf_0_121"/>
          <p:cNvSpPr txBox="1"/>
          <p:nvPr/>
        </p:nvSpPr>
        <p:spPr>
          <a:xfrm>
            <a:off x="185100" y="1060525"/>
            <a:ext cx="2252700" cy="1317253"/>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Οφέλη Ανοικτής Εκπαίδευσης για όλους</a:t>
            </a:r>
            <a:endParaRPr b="1" i="0" sz="2300" u="none" cap="none" strike="noStrike">
              <a:solidFill>
                <a:schemeClr val="lt1"/>
              </a:solidFill>
              <a:latin typeface="Open Sans"/>
              <a:ea typeface="Open Sans"/>
              <a:cs typeface="Open Sans"/>
              <a:sym typeface="Open Sans"/>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75" name="Shape 575"/>
        <p:cNvGrpSpPr/>
        <p:nvPr/>
      </p:nvGrpSpPr>
      <p:grpSpPr>
        <a:xfrm>
          <a:off x="0" y="0"/>
          <a:ext cx="0" cy="0"/>
          <a:chOff x="0" y="0"/>
          <a:chExt cx="0" cy="0"/>
        </a:xfrm>
      </p:grpSpPr>
      <p:sp>
        <p:nvSpPr>
          <p:cNvPr id="576" name="Google Shape;576;gee2322c6bf_0_13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77" name="Google Shape;577;gee2322c6bf_0_132"/>
          <p:cNvSpPr txBox="1"/>
          <p:nvPr/>
        </p:nvSpPr>
        <p:spPr>
          <a:xfrm>
            <a:off x="2611550" y="496075"/>
            <a:ext cx="4695558" cy="224673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Ενισχύουν την ισότητα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000" u="none" cap="none" strike="noStrike">
                <a:solidFill>
                  <a:srgbClr val="004993"/>
                </a:solidFill>
                <a:latin typeface="Open Sans"/>
                <a:ea typeface="Open Sans"/>
                <a:cs typeface="Open Sans"/>
                <a:sym typeface="Open Sans"/>
              </a:rPr>
              <a:t>Οι ελεύθερες διαδικτυακές πηγές διευκολύνουν την παροχή της ίδιας ποιότητας γνώσης σε όλους, ανεξάρτητα από την κοινωνική και οικονομική κατάσταση του καθενός.</a:t>
            </a:r>
            <a:endParaRPr b="0" i="0" sz="1400" u="none" cap="none" strike="noStrike">
              <a:solidFill>
                <a:srgbClr val="000000"/>
              </a:solidFill>
              <a:latin typeface="Arial"/>
              <a:ea typeface="Arial"/>
              <a:cs typeface="Arial"/>
              <a:sym typeface="Arial"/>
            </a:endParaRPr>
          </a:p>
        </p:txBody>
      </p:sp>
      <p:sp>
        <p:nvSpPr>
          <p:cNvPr id="578" name="Google Shape;578;gee2322c6bf_0_13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79" name="Google Shape;579;gee2322c6bf_0_13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80" name="Google Shape;580;gee2322c6bf_0_13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81" name="Google Shape;581;gee2322c6bf_0_13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2" name="Google Shape;582;gee2322c6bf_0_132"/>
          <p:cNvSpPr txBox="1"/>
          <p:nvPr/>
        </p:nvSpPr>
        <p:spPr>
          <a:xfrm>
            <a:off x="185100" y="1060525"/>
            <a:ext cx="2252700" cy="1317253"/>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Οφέλη Ανοικτής Εκπαίδευσης για όλους</a:t>
            </a:r>
            <a:endParaRPr b="1" i="0" sz="2300" u="none" cap="none" strike="noStrike">
              <a:solidFill>
                <a:schemeClr val="lt1"/>
              </a:solidFill>
              <a:latin typeface="Open Sans"/>
              <a:ea typeface="Open Sans"/>
              <a:cs typeface="Open Sans"/>
              <a:sym typeface="Open Sans"/>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86" name="Shape 586"/>
        <p:cNvGrpSpPr/>
        <p:nvPr/>
      </p:nvGrpSpPr>
      <p:grpSpPr>
        <a:xfrm>
          <a:off x="0" y="0"/>
          <a:ext cx="0" cy="0"/>
          <a:chOff x="0" y="0"/>
          <a:chExt cx="0" cy="0"/>
        </a:xfrm>
      </p:grpSpPr>
      <p:sp>
        <p:nvSpPr>
          <p:cNvPr id="587" name="Google Shape;587;gee2322c6bf_0_14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88" name="Google Shape;588;gee2322c6bf_0_143"/>
          <p:cNvSpPr txBox="1"/>
          <p:nvPr/>
        </p:nvSpPr>
        <p:spPr>
          <a:xfrm>
            <a:off x="2611550" y="268968"/>
            <a:ext cx="4823350" cy="2985402"/>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Προωθούν τη διαφορετικότητα και την ενσωμάτωση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000" u="none" cap="none" strike="noStrike">
                <a:solidFill>
                  <a:srgbClr val="004993"/>
                </a:solidFill>
                <a:latin typeface="Open Sans"/>
                <a:ea typeface="Open Sans"/>
                <a:cs typeface="Open Sans"/>
                <a:sym typeface="Open Sans"/>
              </a:rPr>
              <a:t>Οι ΑΕΠ, οι οποίοι διαμοιράζονται εύκολα και είναι προσβάσιμοι μέσω του Διαδικτύου, αποτελούν εξαιρετικό εργαλείο για την ανακάλυψη και την εξοικείωση διαφορετικών απόψεων.</a:t>
            </a:r>
            <a:endParaRPr b="0" i="0" sz="1400" u="none" cap="none" strike="noStrike">
              <a:solidFill>
                <a:srgbClr val="000000"/>
              </a:solidFill>
              <a:latin typeface="Arial"/>
              <a:ea typeface="Arial"/>
              <a:cs typeface="Arial"/>
              <a:sym typeface="Arial"/>
            </a:endParaRPr>
          </a:p>
        </p:txBody>
      </p:sp>
      <p:sp>
        <p:nvSpPr>
          <p:cNvPr id="589" name="Google Shape;589;gee2322c6bf_0_14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90" name="Google Shape;590;gee2322c6bf_0_14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91" name="Google Shape;591;gee2322c6bf_0_14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92" name="Google Shape;592;gee2322c6bf_0_14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3" name="Google Shape;593;gee2322c6bf_0_143"/>
          <p:cNvSpPr txBox="1"/>
          <p:nvPr/>
        </p:nvSpPr>
        <p:spPr>
          <a:xfrm>
            <a:off x="185100" y="1060525"/>
            <a:ext cx="2252700" cy="1317253"/>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Οφέλη Ανοικτής Εκπαίδευσης για όλους</a:t>
            </a:r>
            <a:endParaRPr b="1" i="0" sz="2300" u="none" cap="none" strike="noStrike">
              <a:solidFill>
                <a:schemeClr val="lt1"/>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98" name="Shape 98"/>
        <p:cNvGrpSpPr/>
        <p:nvPr/>
      </p:nvGrpSpPr>
      <p:grpSpPr>
        <a:xfrm>
          <a:off x="0" y="0"/>
          <a:ext cx="0" cy="0"/>
          <a:chOff x="0" y="0"/>
          <a:chExt cx="0" cy="0"/>
        </a:xfrm>
      </p:grpSpPr>
      <p:sp>
        <p:nvSpPr>
          <p:cNvPr id="99" name="Google Shape;99;p2"/>
          <p:cNvSpPr txBox="1"/>
          <p:nvPr/>
        </p:nvSpPr>
        <p:spPr>
          <a:xfrm>
            <a:off x="3247917" y="939784"/>
            <a:ext cx="3999000" cy="1996862"/>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4000"/>
              <a:buFont typeface="Arial"/>
              <a:buNone/>
            </a:pPr>
            <a:r>
              <a:rPr b="1" i="0" lang="en" sz="4000" u="none" cap="none" strike="noStrike">
                <a:solidFill>
                  <a:srgbClr val="004993"/>
                </a:solidFill>
                <a:latin typeface="Open Sans"/>
                <a:ea typeface="Open Sans"/>
                <a:cs typeface="Open Sans"/>
                <a:sym typeface="Open Sans"/>
              </a:rPr>
              <a:t>Τι είναι οι ανοικτές άδειες;</a:t>
            </a:r>
            <a:endParaRPr b="1" i="0" sz="4000" u="none" cap="none" strike="noStrike">
              <a:solidFill>
                <a:srgbClr val="004993"/>
              </a:solidFill>
              <a:latin typeface="Open Sans"/>
              <a:ea typeface="Open Sans"/>
              <a:cs typeface="Open Sans"/>
              <a:sym typeface="Open Sans"/>
            </a:endParaRPr>
          </a:p>
        </p:txBody>
      </p:sp>
      <p:sp>
        <p:nvSpPr>
          <p:cNvPr id="100" name="Google Shape;100;p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01" name="Google Shape;101;p2"/>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102" name="Google Shape;102;p2"/>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103" name="Google Shape;103;p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04" name="Google Shape;104;p2"/>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97" name="Shape 597"/>
        <p:cNvGrpSpPr/>
        <p:nvPr/>
      </p:nvGrpSpPr>
      <p:grpSpPr>
        <a:xfrm>
          <a:off x="0" y="0"/>
          <a:ext cx="0" cy="0"/>
          <a:chOff x="0" y="0"/>
          <a:chExt cx="0" cy="0"/>
        </a:xfrm>
      </p:grpSpPr>
      <p:sp>
        <p:nvSpPr>
          <p:cNvPr id="598" name="Google Shape;598;gee2322c6bf_0_15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99" name="Google Shape;599;gee2322c6bf_0_154"/>
          <p:cNvSpPr txBox="1"/>
          <p:nvPr/>
        </p:nvSpPr>
        <p:spPr>
          <a:xfrm>
            <a:off x="2622900" y="334234"/>
            <a:ext cx="4695558" cy="2985402"/>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Ενισχύουν τη κοινωνική και πολιτική αγωγή και επιστήμη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000" u="none" cap="none" strike="noStrike">
                <a:solidFill>
                  <a:srgbClr val="004993"/>
                </a:solidFill>
                <a:latin typeface="Open Sans"/>
                <a:ea typeface="Open Sans"/>
                <a:cs typeface="Open Sans"/>
                <a:sym typeface="Open Sans"/>
              </a:rPr>
              <a:t>Η γνώση μπορεί να δημιουργηθεί από όλους και η διαθεσιμότητα των πόρων να διευκολύνει τους ανθρώπους να συνεχίσουν να την ενισχύουν.</a:t>
            </a:r>
            <a:endParaRPr b="0" i="0" sz="1400" u="none" cap="none" strike="noStrike">
              <a:solidFill>
                <a:srgbClr val="000000"/>
              </a:solidFill>
              <a:latin typeface="Arial"/>
              <a:ea typeface="Arial"/>
              <a:cs typeface="Arial"/>
              <a:sym typeface="Arial"/>
            </a:endParaRPr>
          </a:p>
        </p:txBody>
      </p:sp>
      <p:sp>
        <p:nvSpPr>
          <p:cNvPr id="600" name="Google Shape;600;gee2322c6bf_0_154"/>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01" name="Google Shape;601;gee2322c6bf_0_15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602" name="Google Shape;602;gee2322c6bf_0_15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03" name="Google Shape;603;gee2322c6bf_0_154"/>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4" name="Google Shape;604;gee2322c6bf_0_154"/>
          <p:cNvSpPr txBox="1"/>
          <p:nvPr/>
        </p:nvSpPr>
        <p:spPr>
          <a:xfrm>
            <a:off x="185100" y="1060525"/>
            <a:ext cx="2252700" cy="1317253"/>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Οφέλη Ανοικτής Εκπαίδευσης για όλους</a:t>
            </a:r>
            <a:endParaRPr b="1" i="0" sz="2300" u="none" cap="none" strike="noStrike">
              <a:solidFill>
                <a:schemeClr val="lt1"/>
              </a:solidFill>
              <a:latin typeface="Open Sans"/>
              <a:ea typeface="Open Sans"/>
              <a:cs typeface="Open Sans"/>
              <a:sym typeface="Open Sans"/>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08" name="Shape 608"/>
        <p:cNvGrpSpPr/>
        <p:nvPr/>
      </p:nvGrpSpPr>
      <p:grpSpPr>
        <a:xfrm>
          <a:off x="0" y="0"/>
          <a:ext cx="0" cy="0"/>
          <a:chOff x="0" y="0"/>
          <a:chExt cx="0" cy="0"/>
        </a:xfrm>
      </p:grpSpPr>
      <p:sp>
        <p:nvSpPr>
          <p:cNvPr id="609" name="Google Shape;609;gedaf2065a5_1_1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10" name="Google Shape;610;gedaf2065a5_1_10"/>
          <p:cNvSpPr txBox="1"/>
          <p:nvPr/>
        </p:nvSpPr>
        <p:spPr>
          <a:xfrm>
            <a:off x="2594775" y="115225"/>
            <a:ext cx="4946700" cy="326394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Βελτιώνουν την ποιότητα</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000"/>
              <a:buFont typeface="Arial"/>
              <a:buNone/>
            </a:pPr>
            <a:r>
              <a:t/>
            </a:r>
            <a:endParaRPr b="1" i="0" sz="10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000"/>
              <a:buFont typeface="Arial"/>
              <a:buNone/>
            </a:pPr>
            <a:r>
              <a:rPr b="0" i="0" lang="en" sz="2000" u="none" cap="none" strike="noStrike">
                <a:solidFill>
                  <a:srgbClr val="004993"/>
                </a:solidFill>
                <a:latin typeface="Open Sans"/>
                <a:ea typeface="Open Sans"/>
                <a:cs typeface="Open Sans"/>
                <a:sym typeface="Open Sans"/>
              </a:rPr>
              <a:t>Οποιοσδήποτε μπορεί να υποστηρίξει ποιοτικές βελτιώσεις των ΑΕΠ κάνοντας απλώς ερωτήσεις για διευκρίνηση· Αν δεν υπάρχει πρόσβαση δεν υπάρχει ερώτηση, δίχως ερώτηση δεν υπάρχει καμία αμφιβολία, δίχως αμφιβολία υπάρχει καμία βελτίωση.</a:t>
            </a:r>
            <a:endParaRPr b="0" i="0" sz="1400" u="none" cap="none" strike="noStrike">
              <a:solidFill>
                <a:srgbClr val="000000"/>
              </a:solidFill>
              <a:latin typeface="Arial"/>
              <a:ea typeface="Arial"/>
              <a:cs typeface="Arial"/>
              <a:sym typeface="Arial"/>
            </a:endParaRPr>
          </a:p>
        </p:txBody>
      </p:sp>
      <p:sp>
        <p:nvSpPr>
          <p:cNvPr id="611" name="Google Shape;611;gedaf2065a5_1_1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12" name="Google Shape;612;gedaf2065a5_1_1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613" name="Google Shape;613;gedaf2065a5_1_1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14" name="Google Shape;614;gedaf2065a5_1_1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5" name="Google Shape;615;gedaf2065a5_1_10"/>
          <p:cNvSpPr txBox="1"/>
          <p:nvPr/>
        </p:nvSpPr>
        <p:spPr>
          <a:xfrm>
            <a:off x="185100" y="1060525"/>
            <a:ext cx="2252700" cy="1317253"/>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Οφέλη Ανοικτής Εκπαίδευσης για όλους</a:t>
            </a:r>
            <a:endParaRPr b="1" i="0" sz="2300" u="none" cap="none" strike="noStrike">
              <a:solidFill>
                <a:schemeClr val="lt1"/>
              </a:solidFill>
              <a:latin typeface="Open Sans"/>
              <a:ea typeface="Open Sans"/>
              <a:cs typeface="Open Sans"/>
              <a:sym typeface="Open Sans"/>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19" name="Shape 619"/>
        <p:cNvGrpSpPr/>
        <p:nvPr/>
      </p:nvGrpSpPr>
      <p:grpSpPr>
        <a:xfrm>
          <a:off x="0" y="0"/>
          <a:ext cx="0" cy="0"/>
          <a:chOff x="0" y="0"/>
          <a:chExt cx="0" cy="0"/>
        </a:xfrm>
      </p:grpSpPr>
      <p:sp>
        <p:nvSpPr>
          <p:cNvPr id="620" name="Google Shape;620;gedaf2065a5_1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621" name="Google Shape;621;gedaf2065a5_1_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22" name="Google Shape;622;gedaf2065a5_1_0"/>
          <p:cNvSpPr txBox="1"/>
          <p:nvPr/>
        </p:nvSpPr>
        <p:spPr>
          <a:xfrm>
            <a:off x="2622900" y="625718"/>
            <a:ext cx="4688100" cy="224673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Επεκτείνουν τα όρια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000" u="none" cap="none" strike="noStrike">
                <a:solidFill>
                  <a:srgbClr val="004993"/>
                </a:solidFill>
                <a:latin typeface="Open Sans"/>
                <a:ea typeface="Open Sans"/>
                <a:cs typeface="Open Sans"/>
                <a:sym typeface="Open Sans"/>
              </a:rPr>
              <a:t>Οι ΑΕΠ είναι ένας θαυμάσιος τρόπος για να μοιράζονται γνώσεις εκτός συνόρων που επιτρέποντας  προσαρμογές για να λειτουργήσουν ορθά σύμφωνα με τοπικές ανάγκες.</a:t>
            </a:r>
            <a:endParaRPr b="0" i="0" sz="1400" u="none" cap="none" strike="noStrike">
              <a:solidFill>
                <a:srgbClr val="000000"/>
              </a:solidFill>
              <a:latin typeface="Arial"/>
              <a:ea typeface="Arial"/>
              <a:cs typeface="Arial"/>
              <a:sym typeface="Arial"/>
            </a:endParaRPr>
          </a:p>
        </p:txBody>
      </p:sp>
      <p:sp>
        <p:nvSpPr>
          <p:cNvPr id="623" name="Google Shape;623;gedaf2065a5_1_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24" name="Google Shape;624;gedaf2065a5_1_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sp>
        <p:nvSpPr>
          <p:cNvPr id="625" name="Google Shape;625;gedaf2065a5_1_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6" name="Google Shape;626;gedaf2065a5_1_0"/>
          <p:cNvSpPr txBox="1"/>
          <p:nvPr/>
        </p:nvSpPr>
        <p:spPr>
          <a:xfrm>
            <a:off x="185100" y="1060525"/>
            <a:ext cx="2252700" cy="1317253"/>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Οφέλη Ανοικτής Εκπαίδευσης για όλους</a:t>
            </a:r>
            <a:endParaRPr b="1" i="0" sz="2300" u="none" cap="none" strike="noStrike">
              <a:solidFill>
                <a:schemeClr val="lt1"/>
              </a:solidFill>
              <a:latin typeface="Open Sans"/>
              <a:ea typeface="Open Sans"/>
              <a:cs typeface="Open Sans"/>
              <a:sym typeface="Open Sans"/>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30" name="Shape 630"/>
        <p:cNvGrpSpPr/>
        <p:nvPr/>
      </p:nvGrpSpPr>
      <p:grpSpPr>
        <a:xfrm>
          <a:off x="0" y="0"/>
          <a:ext cx="0" cy="0"/>
          <a:chOff x="0" y="0"/>
          <a:chExt cx="0" cy="0"/>
        </a:xfrm>
      </p:grpSpPr>
      <p:sp>
        <p:nvSpPr>
          <p:cNvPr id="631" name="Google Shape;631;g2fe96b3cc48_0_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32" name="Google Shape;632;g2fe96b3cc48_0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33" name="Google Shape;633;g2fe96b3cc48_0_0"/>
          <p:cNvSpPr txBox="1"/>
          <p:nvPr/>
        </p:nvSpPr>
        <p:spPr>
          <a:xfrm>
            <a:off x="2657200" y="207375"/>
            <a:ext cx="4795500" cy="3049200"/>
          </a:xfrm>
          <a:prstGeom prst="rect">
            <a:avLst/>
          </a:prstGeom>
          <a:noFill/>
          <a:ln>
            <a:noFill/>
          </a:ln>
        </p:spPr>
        <p:txBody>
          <a:bodyPr anchorCtr="0" anchor="t" bIns="74375" lIns="74375" spcFirstLastPara="1" rIns="74375" wrap="square" tIns="74375">
            <a:spAutoFit/>
          </a:bodyPr>
          <a:lstStyle/>
          <a:p>
            <a:pPr indent="0" lvl="0" marL="0" rtl="0" algn="l">
              <a:spcBef>
                <a:spcPts val="1000"/>
              </a:spcBef>
              <a:spcAft>
                <a:spcPts val="0"/>
              </a:spcAft>
              <a:buClr>
                <a:schemeClr val="dk1"/>
              </a:buClr>
              <a:buSzPts val="1100"/>
              <a:buFont typeface="Arial"/>
              <a:buNone/>
            </a:pPr>
            <a:r>
              <a:rPr b="1" lang="en" sz="2200">
                <a:solidFill>
                  <a:srgbClr val="B9E9F6"/>
                </a:solidFill>
                <a:latin typeface="Open Sans"/>
                <a:ea typeface="Open Sans"/>
                <a:cs typeface="Open Sans"/>
                <a:sym typeface="Open Sans"/>
              </a:rPr>
              <a:t>Υποστηρίζουν την επαγγελματική ανάπτυξη</a:t>
            </a:r>
            <a:endParaRPr b="1" sz="2200">
              <a:solidFill>
                <a:srgbClr val="B9E9F6"/>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lang="en" sz="1700">
                <a:solidFill>
                  <a:srgbClr val="B9E9F6"/>
                </a:solidFill>
                <a:latin typeface="Open Sans"/>
                <a:ea typeface="Open Sans"/>
                <a:cs typeface="Open Sans"/>
                <a:sym typeface="Open Sans"/>
              </a:rPr>
              <a:t>Η ενασχόληση με ΑΕΠ και ΑΕ σε διοικητικό επίπεδο σε βιβλιοθήκες, πανεπιστημιακές, εθνικές ή διεθνούς επιπέδου μπορούν να χρησιμοποιηθούν ως ευκαιρία επαγγελματικής ανάπτυξης και εξέλιξης πέρα από τους παραδοσιακούς και καθιερωμένους τομείς εξειδίκευσης (π.χ. διαμόρφωση συλλογών, μεταδεδομένα κλπ.)</a:t>
            </a:r>
            <a:endParaRPr b="0" i="0" sz="1700" u="none" cap="none" strike="noStrike">
              <a:solidFill>
                <a:srgbClr val="B9E9F6"/>
              </a:solidFill>
              <a:latin typeface="Arial"/>
              <a:ea typeface="Arial"/>
              <a:cs typeface="Arial"/>
              <a:sym typeface="Arial"/>
            </a:endParaRPr>
          </a:p>
        </p:txBody>
      </p:sp>
      <p:sp>
        <p:nvSpPr>
          <p:cNvPr id="634" name="Google Shape;634;g2fe96b3cc48_0_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35" name="Google Shape;635;g2fe96b3cc48_0_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36" name="Google Shape;636;g2fe96b3cc48_0_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37" name="Google Shape;637;g2fe96b3cc48_0_0"/>
          <p:cNvSpPr txBox="1"/>
          <p:nvPr/>
        </p:nvSpPr>
        <p:spPr>
          <a:xfrm>
            <a:off x="85550" y="1261325"/>
            <a:ext cx="2476200" cy="849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1800" u="none" cap="none" strike="noStrike">
                <a:solidFill>
                  <a:srgbClr val="FFFFFF"/>
                </a:solidFill>
                <a:latin typeface="Open Sans"/>
                <a:ea typeface="Open Sans"/>
                <a:cs typeface="Open Sans"/>
                <a:sym typeface="Open Sans"/>
              </a:rPr>
              <a:t>Οφέλη Ανοικτής Εκπαίδευσης για </a:t>
            </a:r>
            <a:r>
              <a:rPr b="1" lang="en" sz="1800">
                <a:solidFill>
                  <a:srgbClr val="FFDE59"/>
                </a:solidFill>
                <a:latin typeface="Open Sans"/>
                <a:ea typeface="Open Sans"/>
                <a:cs typeface="Open Sans"/>
                <a:sym typeface="Open Sans"/>
              </a:rPr>
              <a:t>Βιβλιοθηκονόμους</a:t>
            </a:r>
            <a:endParaRPr b="1" i="0" sz="18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41" name="Shape 641"/>
        <p:cNvGrpSpPr/>
        <p:nvPr/>
      </p:nvGrpSpPr>
      <p:grpSpPr>
        <a:xfrm>
          <a:off x="0" y="0"/>
          <a:ext cx="0" cy="0"/>
          <a:chOff x="0" y="0"/>
          <a:chExt cx="0" cy="0"/>
        </a:xfrm>
      </p:grpSpPr>
      <p:sp>
        <p:nvSpPr>
          <p:cNvPr id="642" name="Google Shape;642;g2fe96b3cc48_0_1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43" name="Google Shape;643;g2fe96b3cc48_0_1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44" name="Google Shape;644;g2fe96b3cc48_0_10"/>
          <p:cNvSpPr txBox="1"/>
          <p:nvPr/>
        </p:nvSpPr>
        <p:spPr>
          <a:xfrm>
            <a:off x="2605842" y="637569"/>
            <a:ext cx="4645200" cy="2264100"/>
          </a:xfrm>
          <a:prstGeom prst="rect">
            <a:avLst/>
          </a:prstGeom>
          <a:noFill/>
          <a:ln>
            <a:noFill/>
          </a:ln>
        </p:spPr>
        <p:txBody>
          <a:bodyPr anchorCtr="0" anchor="t" bIns="74375" lIns="74375" spcFirstLastPara="1" rIns="74375" wrap="square" tIns="74375">
            <a:spAutoFit/>
          </a:bodyPr>
          <a:lstStyle/>
          <a:p>
            <a:pPr indent="0" lvl="0" marL="0" rtl="0" algn="l">
              <a:spcBef>
                <a:spcPts val="1000"/>
              </a:spcBef>
              <a:spcAft>
                <a:spcPts val="0"/>
              </a:spcAft>
              <a:buClr>
                <a:schemeClr val="dk1"/>
              </a:buClr>
              <a:buSzPts val="1100"/>
              <a:buFont typeface="Arial"/>
              <a:buNone/>
            </a:pPr>
            <a:r>
              <a:rPr b="1" lang="en" sz="2200">
                <a:solidFill>
                  <a:srgbClr val="B9E9F6"/>
                </a:solidFill>
                <a:latin typeface="Open Sans"/>
                <a:ea typeface="Open Sans"/>
                <a:cs typeface="Open Sans"/>
                <a:sym typeface="Open Sans"/>
              </a:rPr>
              <a:t>Αναγνωρίζονται ως πολύτιμοι συνεργάτες</a:t>
            </a:r>
            <a:endParaRPr b="1" sz="2200">
              <a:solidFill>
                <a:srgbClr val="B9E9F6"/>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lang="en" sz="1700">
                <a:solidFill>
                  <a:srgbClr val="B9E9F6"/>
                </a:solidFill>
                <a:latin typeface="Open Sans"/>
                <a:ea typeface="Open Sans"/>
                <a:cs typeface="Open Sans"/>
                <a:sym typeface="Open Sans"/>
              </a:rPr>
              <a:t>Οι βιβλιοθηκονόμοι αναγνωρίζονται από τους εκπαιδευτικούς και τους ερευνητές ως αξιόπιστοι συνεργάτες στην αναζήτηση, προσαρμογή και δημιουργία αξιόπιστων εκπαιδευτικών πόρων.</a:t>
            </a:r>
            <a:endParaRPr b="1" sz="1700">
              <a:solidFill>
                <a:srgbClr val="B9E9F6"/>
              </a:solidFill>
              <a:latin typeface="Open Sans"/>
              <a:ea typeface="Open Sans"/>
              <a:cs typeface="Open Sans"/>
              <a:sym typeface="Open Sans"/>
            </a:endParaRPr>
          </a:p>
        </p:txBody>
      </p:sp>
      <p:sp>
        <p:nvSpPr>
          <p:cNvPr id="645" name="Google Shape;645;g2fe96b3cc48_0_1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46" name="Google Shape;646;g2fe96b3cc48_0_1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47" name="Google Shape;647;g2fe96b3cc48_0_1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48" name="Google Shape;648;g2fe96b3cc48_0_10"/>
          <p:cNvSpPr txBox="1"/>
          <p:nvPr/>
        </p:nvSpPr>
        <p:spPr>
          <a:xfrm>
            <a:off x="85550" y="1261325"/>
            <a:ext cx="2476200" cy="849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1800" u="none" cap="none" strike="noStrike">
                <a:solidFill>
                  <a:srgbClr val="FFFFFF"/>
                </a:solidFill>
                <a:latin typeface="Open Sans"/>
                <a:ea typeface="Open Sans"/>
                <a:cs typeface="Open Sans"/>
                <a:sym typeface="Open Sans"/>
              </a:rPr>
              <a:t>Οφέλη Ανοικτής Εκπαίδευσης για </a:t>
            </a:r>
            <a:r>
              <a:rPr b="1" lang="en" sz="1800">
                <a:solidFill>
                  <a:srgbClr val="FFDE59"/>
                </a:solidFill>
                <a:latin typeface="Open Sans"/>
                <a:ea typeface="Open Sans"/>
                <a:cs typeface="Open Sans"/>
                <a:sym typeface="Open Sans"/>
              </a:rPr>
              <a:t>Βιβλιοθηκονόμους</a:t>
            </a:r>
            <a:endParaRPr b="1" i="0" sz="18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52" name="Shape 652"/>
        <p:cNvGrpSpPr/>
        <p:nvPr/>
      </p:nvGrpSpPr>
      <p:grpSpPr>
        <a:xfrm>
          <a:off x="0" y="0"/>
          <a:ext cx="0" cy="0"/>
          <a:chOff x="0" y="0"/>
          <a:chExt cx="0" cy="0"/>
        </a:xfrm>
      </p:grpSpPr>
      <p:sp>
        <p:nvSpPr>
          <p:cNvPr id="653" name="Google Shape;653;g2fe96b3cc48_0_2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54" name="Google Shape;654;g2fe96b3cc48_0_2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55" name="Google Shape;655;g2fe96b3cc48_0_20"/>
          <p:cNvSpPr txBox="1"/>
          <p:nvPr/>
        </p:nvSpPr>
        <p:spPr>
          <a:xfrm>
            <a:off x="2528600" y="223000"/>
            <a:ext cx="5035200" cy="3049200"/>
          </a:xfrm>
          <a:prstGeom prst="rect">
            <a:avLst/>
          </a:prstGeom>
          <a:noFill/>
          <a:ln>
            <a:noFill/>
          </a:ln>
        </p:spPr>
        <p:txBody>
          <a:bodyPr anchorCtr="0" anchor="t" bIns="74375" lIns="74375" spcFirstLastPara="1" rIns="74375" wrap="square" tIns="74375">
            <a:spAutoFit/>
          </a:bodyPr>
          <a:lstStyle/>
          <a:p>
            <a:pPr indent="0" lvl="0" marL="0" rtl="0" algn="l">
              <a:spcBef>
                <a:spcPts val="1000"/>
              </a:spcBef>
              <a:spcAft>
                <a:spcPts val="0"/>
              </a:spcAft>
              <a:buClr>
                <a:schemeClr val="dk1"/>
              </a:buClr>
              <a:buSzPts val="1100"/>
              <a:buFont typeface="Arial"/>
              <a:buNone/>
            </a:pPr>
            <a:r>
              <a:rPr b="1" lang="en" sz="2200">
                <a:solidFill>
                  <a:srgbClr val="B9E9F6"/>
                </a:solidFill>
                <a:latin typeface="Open Sans"/>
                <a:ea typeface="Open Sans"/>
                <a:cs typeface="Open Sans"/>
                <a:sym typeface="Open Sans"/>
              </a:rPr>
              <a:t>Αναπτύσουν συνέργιες με την Ανοικτή Επιστήμη</a:t>
            </a:r>
            <a:endParaRPr b="1" sz="2200">
              <a:solidFill>
                <a:srgbClr val="B9E9F6"/>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lang="en" sz="1700">
                <a:solidFill>
                  <a:srgbClr val="B9E9F6"/>
                </a:solidFill>
                <a:latin typeface="Open Sans"/>
                <a:ea typeface="Open Sans"/>
                <a:cs typeface="Open Sans"/>
                <a:sym typeface="Open Sans"/>
              </a:rPr>
              <a:t>Η Ανοικτή Επιστήμη και η Ανοικτή Εκπαίδευση είναι συχνά διαφορετικοί τομείς και η γνώση κατέχεται από διαφορετικούς επαγγελματίες. Οι βιβλιοθηκονόμοι μπορούν να συνδέσουν αυτούς τους δύο τομείς με μια πιο ολιστική Ανοικτή προσέγγιση της Ανοικτής Επιστήμης, προωθώντας μια ανοικτή κουλτούρα εντός του ιδρύματος/της ακαδημαϊκής κοινότητας.</a:t>
            </a:r>
            <a:endParaRPr b="0" i="0" sz="1700" u="none" cap="none" strike="noStrike">
              <a:solidFill>
                <a:srgbClr val="B9E9F6"/>
              </a:solidFill>
              <a:latin typeface="Arial"/>
              <a:ea typeface="Arial"/>
              <a:cs typeface="Arial"/>
              <a:sym typeface="Arial"/>
            </a:endParaRPr>
          </a:p>
        </p:txBody>
      </p:sp>
      <p:sp>
        <p:nvSpPr>
          <p:cNvPr id="656" name="Google Shape;656;g2fe96b3cc48_0_2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57" name="Google Shape;657;g2fe96b3cc48_0_2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58" name="Google Shape;658;g2fe96b3cc48_0_2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59" name="Google Shape;659;g2fe96b3cc48_0_20"/>
          <p:cNvSpPr txBox="1"/>
          <p:nvPr/>
        </p:nvSpPr>
        <p:spPr>
          <a:xfrm>
            <a:off x="85550" y="1261325"/>
            <a:ext cx="2476200" cy="849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1800" u="none" cap="none" strike="noStrike">
                <a:solidFill>
                  <a:srgbClr val="FFFFFF"/>
                </a:solidFill>
                <a:latin typeface="Open Sans"/>
                <a:ea typeface="Open Sans"/>
                <a:cs typeface="Open Sans"/>
                <a:sym typeface="Open Sans"/>
              </a:rPr>
              <a:t>Οφέλη Ανοικτής Εκπαίδευσης για </a:t>
            </a:r>
            <a:r>
              <a:rPr b="1" lang="en" sz="1800">
                <a:solidFill>
                  <a:srgbClr val="FFDE59"/>
                </a:solidFill>
                <a:latin typeface="Open Sans"/>
                <a:ea typeface="Open Sans"/>
                <a:cs typeface="Open Sans"/>
                <a:sym typeface="Open Sans"/>
              </a:rPr>
              <a:t>Βιβλιοθηκονόμους</a:t>
            </a:r>
            <a:endParaRPr b="1" i="0" sz="18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63" name="Shape 663"/>
        <p:cNvGrpSpPr/>
        <p:nvPr/>
      </p:nvGrpSpPr>
      <p:grpSpPr>
        <a:xfrm>
          <a:off x="0" y="0"/>
          <a:ext cx="0" cy="0"/>
          <a:chOff x="0" y="0"/>
          <a:chExt cx="0" cy="0"/>
        </a:xfrm>
      </p:grpSpPr>
      <p:sp>
        <p:nvSpPr>
          <p:cNvPr id="664" name="Google Shape;664;g2fe96b3cc48_0_3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65" name="Google Shape;665;g2fe96b3cc48_0_3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66" name="Google Shape;666;g2fe96b3cc48_0_30"/>
          <p:cNvSpPr txBox="1"/>
          <p:nvPr/>
        </p:nvSpPr>
        <p:spPr>
          <a:xfrm>
            <a:off x="2518550" y="92200"/>
            <a:ext cx="4878600" cy="3310800"/>
          </a:xfrm>
          <a:prstGeom prst="rect">
            <a:avLst/>
          </a:prstGeom>
          <a:noFill/>
          <a:ln>
            <a:noFill/>
          </a:ln>
        </p:spPr>
        <p:txBody>
          <a:bodyPr anchorCtr="0" anchor="t" bIns="74375" lIns="74375" spcFirstLastPara="1" rIns="74375" wrap="square" tIns="74375">
            <a:spAutoFit/>
          </a:bodyPr>
          <a:lstStyle/>
          <a:p>
            <a:pPr indent="0" lvl="0" marL="0" rtl="0" algn="l">
              <a:spcBef>
                <a:spcPts val="1000"/>
              </a:spcBef>
              <a:spcAft>
                <a:spcPts val="0"/>
              </a:spcAft>
              <a:buClr>
                <a:schemeClr val="dk1"/>
              </a:buClr>
              <a:buSzPts val="1100"/>
              <a:buFont typeface="Arial"/>
              <a:buNone/>
            </a:pPr>
            <a:r>
              <a:rPr b="1" lang="en" sz="2200">
                <a:solidFill>
                  <a:srgbClr val="B9E9F6"/>
                </a:solidFill>
                <a:latin typeface="Open Sans"/>
                <a:ea typeface="Open Sans"/>
                <a:cs typeface="Open Sans"/>
                <a:sym typeface="Open Sans"/>
              </a:rPr>
              <a:t>Προωθούν τη συνεργασία και την ανταλλαγή γνώσεων</a:t>
            </a:r>
            <a:endParaRPr b="1" sz="2200">
              <a:solidFill>
                <a:srgbClr val="B9E9F6"/>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lang="en" sz="1700">
                <a:solidFill>
                  <a:srgbClr val="B9E9F6"/>
                </a:solidFill>
                <a:latin typeface="Open Sans"/>
                <a:ea typeface="Open Sans"/>
                <a:cs typeface="Open Sans"/>
                <a:sym typeface="Open Sans"/>
              </a:rPr>
              <a:t>Οι βιβλιοθηκονόμοι κατέχουν θεμελιώδη ρόλο στη διευκόλυνση της συνεργασίας (με τους εκπαιδευτικούς και τους ερευνητές) επιμελούμενοι ανοικτούς πόρους, διοργανώνοντας εκπαιδευτικά εργαστηρία για θέματα Ανοικτής Εκπαίδευσης προωθώντας κοινοτήτες πρακτικής γύρω από την Ανοικτή Εκπαίδευση, γεγονός που επεκτείνει και την επαγγελματική τους δικτύωση.</a:t>
            </a:r>
            <a:endParaRPr b="1" sz="1700">
              <a:solidFill>
                <a:srgbClr val="B9E9F6"/>
              </a:solidFill>
              <a:latin typeface="Open Sans"/>
              <a:ea typeface="Open Sans"/>
              <a:cs typeface="Open Sans"/>
              <a:sym typeface="Open Sans"/>
            </a:endParaRPr>
          </a:p>
        </p:txBody>
      </p:sp>
      <p:sp>
        <p:nvSpPr>
          <p:cNvPr id="667" name="Google Shape;667;g2fe96b3cc48_0_3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68" name="Google Shape;668;g2fe96b3cc48_0_3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69" name="Google Shape;669;g2fe96b3cc48_0_3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70" name="Google Shape;670;g2fe96b3cc48_0_30"/>
          <p:cNvSpPr txBox="1"/>
          <p:nvPr/>
        </p:nvSpPr>
        <p:spPr>
          <a:xfrm>
            <a:off x="85550" y="1261325"/>
            <a:ext cx="2476200" cy="849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1800" u="none" cap="none" strike="noStrike">
                <a:solidFill>
                  <a:srgbClr val="FFFFFF"/>
                </a:solidFill>
                <a:latin typeface="Open Sans"/>
                <a:ea typeface="Open Sans"/>
                <a:cs typeface="Open Sans"/>
                <a:sym typeface="Open Sans"/>
              </a:rPr>
              <a:t>Οφέλη Ανοικτής Εκπαίδευσης για </a:t>
            </a:r>
            <a:r>
              <a:rPr b="1" lang="en" sz="1800">
                <a:solidFill>
                  <a:srgbClr val="FFDE59"/>
                </a:solidFill>
                <a:latin typeface="Open Sans"/>
                <a:ea typeface="Open Sans"/>
                <a:cs typeface="Open Sans"/>
                <a:sym typeface="Open Sans"/>
              </a:rPr>
              <a:t>Βιβλιοθηκονόμους</a:t>
            </a:r>
            <a:endParaRPr b="1" i="0" sz="18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74" name="Shape 674"/>
        <p:cNvGrpSpPr/>
        <p:nvPr/>
      </p:nvGrpSpPr>
      <p:grpSpPr>
        <a:xfrm>
          <a:off x="0" y="0"/>
          <a:ext cx="0" cy="0"/>
          <a:chOff x="0" y="0"/>
          <a:chExt cx="0" cy="0"/>
        </a:xfrm>
      </p:grpSpPr>
      <p:sp>
        <p:nvSpPr>
          <p:cNvPr id="675" name="Google Shape;675;g2fe96b3cc48_0_4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76" name="Google Shape;676;g2fe96b3cc48_0_4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77" name="Google Shape;677;g2fe96b3cc48_0_40"/>
          <p:cNvSpPr txBox="1"/>
          <p:nvPr/>
        </p:nvSpPr>
        <p:spPr>
          <a:xfrm>
            <a:off x="2603350" y="15525"/>
            <a:ext cx="4971300" cy="3233700"/>
          </a:xfrm>
          <a:prstGeom prst="rect">
            <a:avLst/>
          </a:prstGeom>
          <a:noFill/>
          <a:ln>
            <a:noFill/>
          </a:ln>
        </p:spPr>
        <p:txBody>
          <a:bodyPr anchorCtr="0" anchor="t" bIns="74375" lIns="74375" spcFirstLastPara="1" rIns="74375" wrap="square" tIns="74375">
            <a:spAutoFit/>
          </a:bodyPr>
          <a:lstStyle/>
          <a:p>
            <a:pPr indent="0" lvl="0" marL="0" rtl="0" algn="l">
              <a:spcBef>
                <a:spcPts val="1000"/>
              </a:spcBef>
              <a:spcAft>
                <a:spcPts val="0"/>
              </a:spcAft>
              <a:buClr>
                <a:schemeClr val="dk1"/>
              </a:buClr>
              <a:buSzPts val="1100"/>
              <a:buFont typeface="Arial"/>
              <a:buNone/>
            </a:pPr>
            <a:r>
              <a:rPr b="1" lang="en" sz="2200">
                <a:solidFill>
                  <a:srgbClr val="B9E9F6"/>
                </a:solidFill>
                <a:latin typeface="Open Sans"/>
                <a:ea typeface="Open Sans"/>
                <a:cs typeface="Open Sans"/>
                <a:sym typeface="Open Sans"/>
              </a:rPr>
              <a:t>Μειώνουν το κόστος</a:t>
            </a:r>
            <a:endParaRPr b="1" sz="2200">
              <a:solidFill>
                <a:srgbClr val="B9E9F6"/>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lang="en" sz="1700">
                <a:solidFill>
                  <a:srgbClr val="B9E9F6"/>
                </a:solidFill>
                <a:latin typeface="Open Sans"/>
                <a:ea typeface="Open Sans"/>
                <a:cs typeface="Open Sans"/>
                <a:sym typeface="Open Sans"/>
              </a:rPr>
              <a:t>Μειώνουν το κόστος από την αγορά ακριβών και περιοριστικών αδειών για εμπορικές εκδόσεις εξοικονομώντας για τους προϋπολογισμούς των βιβλιοθηκών, επίσης συμβουλεύουν καθηγητές και μαθητές με εναλλακτικές λύσεις ΟΕR για τη βιβλιογραφία κάθε μαθήματος. Το όφελος αυτό συμβάλλει στην αναγκαία μετάβαση των προϋπολογισμών των βιβλιοθηκών και των πανεπιστημίων στην Ανοικτή Πρόσβαση μακροπρόθεσμα.</a:t>
            </a:r>
            <a:endParaRPr b="1" sz="1700">
              <a:solidFill>
                <a:srgbClr val="B9E9F6"/>
              </a:solidFill>
              <a:latin typeface="Open Sans"/>
              <a:ea typeface="Open Sans"/>
              <a:cs typeface="Open Sans"/>
              <a:sym typeface="Open Sans"/>
            </a:endParaRPr>
          </a:p>
        </p:txBody>
      </p:sp>
      <p:sp>
        <p:nvSpPr>
          <p:cNvPr id="678" name="Google Shape;678;g2fe96b3cc48_0_4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79" name="Google Shape;679;g2fe96b3cc48_0_4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80" name="Google Shape;680;g2fe96b3cc48_0_4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81" name="Google Shape;681;g2fe96b3cc48_0_40"/>
          <p:cNvSpPr txBox="1"/>
          <p:nvPr/>
        </p:nvSpPr>
        <p:spPr>
          <a:xfrm>
            <a:off x="85550" y="1261325"/>
            <a:ext cx="2476200" cy="849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1800" u="none" cap="none" strike="noStrike">
                <a:solidFill>
                  <a:srgbClr val="FFFFFF"/>
                </a:solidFill>
                <a:latin typeface="Open Sans"/>
                <a:ea typeface="Open Sans"/>
                <a:cs typeface="Open Sans"/>
                <a:sym typeface="Open Sans"/>
              </a:rPr>
              <a:t>Οφέλη Ανοικτής Εκπαίδευσης για </a:t>
            </a:r>
            <a:r>
              <a:rPr b="1" lang="en" sz="1800">
                <a:solidFill>
                  <a:srgbClr val="FFDE59"/>
                </a:solidFill>
                <a:latin typeface="Open Sans"/>
                <a:ea typeface="Open Sans"/>
                <a:cs typeface="Open Sans"/>
                <a:sym typeface="Open Sans"/>
              </a:rPr>
              <a:t>Βιβλιοθηκονόμους</a:t>
            </a:r>
            <a:endParaRPr b="1" i="0" sz="18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85" name="Shape 685"/>
        <p:cNvGrpSpPr/>
        <p:nvPr/>
      </p:nvGrpSpPr>
      <p:grpSpPr>
        <a:xfrm>
          <a:off x="0" y="0"/>
          <a:ext cx="0" cy="0"/>
          <a:chOff x="0" y="0"/>
          <a:chExt cx="0" cy="0"/>
        </a:xfrm>
      </p:grpSpPr>
      <p:sp>
        <p:nvSpPr>
          <p:cNvPr id="686" name="Google Shape;686;g2fe96b3cc48_0_5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87" name="Google Shape;687;g2fe96b3cc48_0_5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88" name="Google Shape;688;g2fe96b3cc48_0_50"/>
          <p:cNvSpPr txBox="1"/>
          <p:nvPr/>
        </p:nvSpPr>
        <p:spPr>
          <a:xfrm>
            <a:off x="2651800" y="315400"/>
            <a:ext cx="4895100" cy="2864400"/>
          </a:xfrm>
          <a:prstGeom prst="rect">
            <a:avLst/>
          </a:prstGeom>
          <a:noFill/>
          <a:ln>
            <a:noFill/>
          </a:ln>
        </p:spPr>
        <p:txBody>
          <a:bodyPr anchorCtr="0" anchor="t" bIns="74375" lIns="74375" spcFirstLastPara="1" rIns="74375" wrap="square" tIns="74375">
            <a:spAutoFit/>
          </a:bodyPr>
          <a:lstStyle/>
          <a:p>
            <a:pPr indent="0" lvl="0" marL="0" rtl="0" algn="l">
              <a:spcBef>
                <a:spcPts val="1000"/>
              </a:spcBef>
              <a:spcAft>
                <a:spcPts val="0"/>
              </a:spcAft>
              <a:buClr>
                <a:schemeClr val="dk1"/>
              </a:buClr>
              <a:buSzPts val="1100"/>
              <a:buFont typeface="Arial"/>
              <a:buNone/>
            </a:pPr>
            <a:r>
              <a:rPr b="1" lang="en" sz="2200">
                <a:solidFill>
                  <a:srgbClr val="B9E9F6"/>
                </a:solidFill>
                <a:latin typeface="Open Sans"/>
                <a:ea typeface="Open Sans"/>
                <a:cs typeface="Open Sans"/>
                <a:sym typeface="Open Sans"/>
              </a:rPr>
              <a:t>Προσελκύυον νέους βιβλιοθηκονόμους στο επάγγελμα</a:t>
            </a:r>
            <a:endParaRPr b="1" sz="2200">
              <a:solidFill>
                <a:srgbClr val="B9E9F6"/>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lang="en" sz="1700">
                <a:solidFill>
                  <a:srgbClr val="B9E9F6"/>
                </a:solidFill>
                <a:latin typeface="Open Sans"/>
                <a:ea typeface="Open Sans"/>
                <a:cs typeface="Open Sans"/>
                <a:sym typeface="Open Sans"/>
              </a:rPr>
              <a:t>Η ισχυρή σύνδεση μεταξύ της Ανοικτής Εκπαίδευσης και της κοινωνικής δικαιοσύνης καθιστά τη βιβλιοθηκονομία ελκυστική επιλογή σταδιοδρομίας για τους νέους επαγγελματίες και τις νέες σειρές βιβλιοθηκονόμων.</a:t>
            </a:r>
            <a:endParaRPr b="0" i="0" sz="2000" u="none" cap="none" strike="noStrike">
              <a:solidFill>
                <a:srgbClr val="B9E9F6"/>
              </a:solidFill>
              <a:latin typeface="Arial"/>
              <a:ea typeface="Arial"/>
              <a:cs typeface="Arial"/>
              <a:sym typeface="Arial"/>
            </a:endParaRPr>
          </a:p>
        </p:txBody>
      </p:sp>
      <p:sp>
        <p:nvSpPr>
          <p:cNvPr id="689" name="Google Shape;689;g2fe96b3cc48_0_5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690" name="Google Shape;690;g2fe96b3cc48_0_5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91" name="Google Shape;691;g2fe96b3cc48_0_5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92" name="Google Shape;692;g2fe96b3cc48_0_50"/>
          <p:cNvSpPr txBox="1"/>
          <p:nvPr/>
        </p:nvSpPr>
        <p:spPr>
          <a:xfrm>
            <a:off x="85550" y="1261325"/>
            <a:ext cx="2476200" cy="849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1800" u="none" cap="none" strike="noStrike">
                <a:solidFill>
                  <a:srgbClr val="FFFFFF"/>
                </a:solidFill>
                <a:latin typeface="Open Sans"/>
                <a:ea typeface="Open Sans"/>
                <a:cs typeface="Open Sans"/>
                <a:sym typeface="Open Sans"/>
              </a:rPr>
              <a:t>Οφέλη Ανοικτής Εκπαίδευσης για </a:t>
            </a:r>
            <a:r>
              <a:rPr b="1" lang="en" sz="1800">
                <a:solidFill>
                  <a:srgbClr val="FFDE59"/>
                </a:solidFill>
                <a:latin typeface="Open Sans"/>
                <a:ea typeface="Open Sans"/>
                <a:cs typeface="Open Sans"/>
                <a:sym typeface="Open Sans"/>
              </a:rPr>
              <a:t>Βιβλιοθηκονόμους</a:t>
            </a:r>
            <a:endParaRPr b="1" i="0" sz="18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96" name="Shape 696"/>
        <p:cNvGrpSpPr/>
        <p:nvPr/>
      </p:nvGrpSpPr>
      <p:grpSpPr>
        <a:xfrm>
          <a:off x="0" y="0"/>
          <a:ext cx="0" cy="0"/>
          <a:chOff x="0" y="0"/>
          <a:chExt cx="0" cy="0"/>
        </a:xfrm>
      </p:grpSpPr>
      <p:sp>
        <p:nvSpPr>
          <p:cNvPr id="697" name="Google Shape;697;g2fe96b3cc48_0_6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98" name="Google Shape;698;g2fe96b3cc48_0_6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99" name="Google Shape;699;g2fe96b3cc48_0_60"/>
          <p:cNvSpPr txBox="1"/>
          <p:nvPr/>
        </p:nvSpPr>
        <p:spPr>
          <a:xfrm>
            <a:off x="2657354" y="261562"/>
            <a:ext cx="4645200" cy="2972100"/>
          </a:xfrm>
          <a:prstGeom prst="rect">
            <a:avLst/>
          </a:prstGeom>
          <a:noFill/>
          <a:ln>
            <a:noFill/>
          </a:ln>
        </p:spPr>
        <p:txBody>
          <a:bodyPr anchorCtr="0" anchor="t" bIns="74375" lIns="74375" spcFirstLastPara="1" rIns="74375" wrap="square" tIns="74375">
            <a:spAutoFit/>
          </a:bodyPr>
          <a:lstStyle/>
          <a:p>
            <a:pPr indent="0" lvl="0" marL="0" rtl="0" algn="l">
              <a:spcBef>
                <a:spcPts val="1000"/>
              </a:spcBef>
              <a:spcAft>
                <a:spcPts val="0"/>
              </a:spcAft>
              <a:buClr>
                <a:schemeClr val="dk1"/>
              </a:buClr>
              <a:buSzPts val="1100"/>
              <a:buFont typeface="Arial"/>
              <a:buNone/>
            </a:pPr>
            <a:r>
              <a:rPr b="1" lang="en" sz="2200">
                <a:solidFill>
                  <a:srgbClr val="B9E9F6"/>
                </a:solidFill>
                <a:latin typeface="Open Sans"/>
                <a:ea typeface="Open Sans"/>
                <a:cs typeface="Open Sans"/>
                <a:sym typeface="Open Sans"/>
              </a:rPr>
              <a:t>Επεκτείνουν την αναγνώριση</a:t>
            </a:r>
            <a:endParaRPr b="1" sz="2200">
              <a:solidFill>
                <a:srgbClr val="B9E9F6"/>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lang="en" sz="1700">
                <a:solidFill>
                  <a:srgbClr val="B9E9F6"/>
                </a:solidFill>
                <a:latin typeface="Open Sans"/>
                <a:ea typeface="Open Sans"/>
                <a:cs typeface="Open Sans"/>
                <a:sym typeface="Open Sans"/>
              </a:rPr>
              <a:t>Οι δημιουργοί και οι φορείς υλοποίησης των ΑΕΠ αποκτούν φήμη παγκοσμίως για το έργο τους που υποστηρίζουν την ανοικτότητα και άλλες οικουμενικές αξίες. Ο ήδη πολύτιμος ρόλος των βιβλιοθηκονόμων/ειδικών της πληροφόρησης ως επιμελητών εκπαιδευτικού υλικού γίνεται ακόμη πιο σημαντικός με την ΑΕ.</a:t>
            </a:r>
            <a:endParaRPr b="0" i="0" sz="2000" u="none" cap="none" strike="noStrike">
              <a:solidFill>
                <a:srgbClr val="B9E9F6"/>
              </a:solidFill>
              <a:latin typeface="Arial"/>
              <a:ea typeface="Arial"/>
              <a:cs typeface="Arial"/>
              <a:sym typeface="Arial"/>
            </a:endParaRPr>
          </a:p>
        </p:txBody>
      </p:sp>
      <p:sp>
        <p:nvSpPr>
          <p:cNvPr id="700" name="Google Shape;700;g2fe96b3cc48_0_6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701" name="Google Shape;701;g2fe96b3cc48_0_6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02" name="Google Shape;702;g2fe96b3cc48_0_6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03" name="Google Shape;703;g2fe96b3cc48_0_60"/>
          <p:cNvSpPr txBox="1"/>
          <p:nvPr/>
        </p:nvSpPr>
        <p:spPr>
          <a:xfrm>
            <a:off x="85550" y="1261325"/>
            <a:ext cx="2476200" cy="849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1800" u="none" cap="none" strike="noStrike">
                <a:solidFill>
                  <a:srgbClr val="FFFFFF"/>
                </a:solidFill>
                <a:latin typeface="Open Sans"/>
                <a:ea typeface="Open Sans"/>
                <a:cs typeface="Open Sans"/>
                <a:sym typeface="Open Sans"/>
              </a:rPr>
              <a:t>Οφέλη Ανοικτής Εκπαίδευσης για </a:t>
            </a:r>
            <a:r>
              <a:rPr b="1" lang="en" sz="1800">
                <a:solidFill>
                  <a:srgbClr val="FFDE59"/>
                </a:solidFill>
                <a:latin typeface="Open Sans"/>
                <a:ea typeface="Open Sans"/>
                <a:cs typeface="Open Sans"/>
                <a:sym typeface="Open Sans"/>
              </a:rPr>
              <a:t>Βιβλιοθηκονόμους</a:t>
            </a:r>
            <a:endParaRPr b="1" i="0" sz="18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08" name="Shape 108"/>
        <p:cNvGrpSpPr/>
        <p:nvPr/>
      </p:nvGrpSpPr>
      <p:grpSpPr>
        <a:xfrm>
          <a:off x="0" y="0"/>
          <a:ext cx="0" cy="0"/>
          <a:chOff x="0" y="0"/>
          <a:chExt cx="0" cy="0"/>
        </a:xfrm>
      </p:grpSpPr>
      <p:sp>
        <p:nvSpPr>
          <p:cNvPr id="109" name="Google Shape;109;p3"/>
          <p:cNvSpPr txBox="1"/>
          <p:nvPr/>
        </p:nvSpPr>
        <p:spPr>
          <a:xfrm>
            <a:off x="3247917" y="939784"/>
            <a:ext cx="3999000" cy="1996862"/>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4000"/>
              <a:buFont typeface="Arial"/>
              <a:buNone/>
            </a:pPr>
            <a:r>
              <a:rPr b="1" i="0" lang="en" sz="4000" u="none" cap="none" strike="noStrike">
                <a:solidFill>
                  <a:srgbClr val="004993"/>
                </a:solidFill>
                <a:latin typeface="Open Sans"/>
                <a:ea typeface="Open Sans"/>
                <a:cs typeface="Open Sans"/>
                <a:sym typeface="Open Sans"/>
              </a:rPr>
              <a:t>Τι μπορείς να κάνεις με τους ΑΕΠ;</a:t>
            </a:r>
            <a:endParaRPr b="1" i="0" sz="4000" u="none" cap="none" strike="noStrike">
              <a:solidFill>
                <a:srgbClr val="004993"/>
              </a:solidFill>
              <a:latin typeface="Open Sans"/>
              <a:ea typeface="Open Sans"/>
              <a:cs typeface="Open Sans"/>
              <a:sym typeface="Open Sans"/>
            </a:endParaRPr>
          </a:p>
        </p:txBody>
      </p:sp>
      <p:sp>
        <p:nvSpPr>
          <p:cNvPr id="110" name="Google Shape;110;p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11" name="Google Shape;111;p3"/>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112" name="Google Shape;112;p3"/>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113" name="Google Shape;113;p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14" name="Google Shape;114;p3"/>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07" name="Shape 707"/>
        <p:cNvGrpSpPr/>
        <p:nvPr/>
      </p:nvGrpSpPr>
      <p:grpSpPr>
        <a:xfrm>
          <a:off x="0" y="0"/>
          <a:ext cx="0" cy="0"/>
          <a:chOff x="0" y="0"/>
          <a:chExt cx="0" cy="0"/>
        </a:xfrm>
      </p:grpSpPr>
      <p:sp>
        <p:nvSpPr>
          <p:cNvPr id="708" name="Google Shape;708;g2fe96b3cc48_0_7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09" name="Google Shape;709;g2fe96b3cc48_0_7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10" name="Google Shape;710;g2fe96b3cc48_0_70"/>
          <p:cNvSpPr txBox="1"/>
          <p:nvPr/>
        </p:nvSpPr>
        <p:spPr>
          <a:xfrm>
            <a:off x="2646254" y="877162"/>
            <a:ext cx="4645200" cy="1740900"/>
          </a:xfrm>
          <a:prstGeom prst="rect">
            <a:avLst/>
          </a:prstGeom>
          <a:noFill/>
          <a:ln>
            <a:noFill/>
          </a:ln>
        </p:spPr>
        <p:txBody>
          <a:bodyPr anchorCtr="0" anchor="t" bIns="74375" lIns="74375" spcFirstLastPara="1" rIns="74375" wrap="square" tIns="74375">
            <a:spAutoFit/>
          </a:bodyPr>
          <a:lstStyle/>
          <a:p>
            <a:pPr indent="0" lvl="0" marL="0" rtl="0" algn="l">
              <a:spcBef>
                <a:spcPts val="1000"/>
              </a:spcBef>
              <a:spcAft>
                <a:spcPts val="0"/>
              </a:spcAft>
              <a:buClr>
                <a:schemeClr val="dk1"/>
              </a:buClr>
              <a:buSzPts val="1100"/>
              <a:buFont typeface="Arial"/>
              <a:buNone/>
            </a:pPr>
            <a:r>
              <a:rPr b="1" lang="en" sz="2200">
                <a:solidFill>
                  <a:srgbClr val="B9E9F6"/>
                </a:solidFill>
                <a:latin typeface="Open Sans"/>
                <a:ea typeface="Open Sans"/>
                <a:cs typeface="Open Sans"/>
                <a:sym typeface="Open Sans"/>
              </a:rPr>
              <a:t>Αυξάνουν τον αντίκτυπο και την εμβέλεια</a:t>
            </a:r>
            <a:endParaRPr b="1" sz="2200">
              <a:solidFill>
                <a:srgbClr val="B9E9F6"/>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lang="en" sz="1700">
                <a:solidFill>
                  <a:srgbClr val="B9E9F6"/>
                </a:solidFill>
                <a:latin typeface="Open Sans"/>
                <a:ea typeface="Open Sans"/>
                <a:cs typeface="Open Sans"/>
                <a:sym typeface="Open Sans"/>
              </a:rPr>
              <a:t>Βοηθούν στην επέκταση και την εμβέλεια του ρόλου των βιβλιοθηκονόμων πέρα από το ίδρυμά τους.</a:t>
            </a:r>
            <a:endParaRPr b="0" i="0" sz="2000" u="none" cap="none" strike="noStrike">
              <a:solidFill>
                <a:srgbClr val="B9E9F6"/>
              </a:solidFill>
              <a:latin typeface="Arial"/>
              <a:ea typeface="Arial"/>
              <a:cs typeface="Arial"/>
              <a:sym typeface="Arial"/>
            </a:endParaRPr>
          </a:p>
        </p:txBody>
      </p:sp>
      <p:sp>
        <p:nvSpPr>
          <p:cNvPr id="711" name="Google Shape;711;g2fe96b3cc48_0_7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712" name="Google Shape;712;g2fe96b3cc48_0_7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13" name="Google Shape;713;g2fe96b3cc48_0_7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14" name="Google Shape;714;g2fe96b3cc48_0_70"/>
          <p:cNvSpPr txBox="1"/>
          <p:nvPr/>
        </p:nvSpPr>
        <p:spPr>
          <a:xfrm>
            <a:off x="85550" y="1261325"/>
            <a:ext cx="2476200" cy="849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1800" u="none" cap="none" strike="noStrike">
                <a:solidFill>
                  <a:srgbClr val="FFFFFF"/>
                </a:solidFill>
                <a:latin typeface="Open Sans"/>
                <a:ea typeface="Open Sans"/>
                <a:cs typeface="Open Sans"/>
                <a:sym typeface="Open Sans"/>
              </a:rPr>
              <a:t>Οφέλη Ανοικτής Εκπαίδευσης για </a:t>
            </a:r>
            <a:r>
              <a:rPr b="1" lang="en" sz="1800">
                <a:solidFill>
                  <a:srgbClr val="FFDE59"/>
                </a:solidFill>
                <a:latin typeface="Open Sans"/>
                <a:ea typeface="Open Sans"/>
                <a:cs typeface="Open Sans"/>
                <a:sym typeface="Open Sans"/>
              </a:rPr>
              <a:t>Βιβλιοθηκονόμους</a:t>
            </a:r>
            <a:endParaRPr b="1" i="0" sz="18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18" name="Shape 718"/>
        <p:cNvGrpSpPr/>
        <p:nvPr/>
      </p:nvGrpSpPr>
      <p:grpSpPr>
        <a:xfrm>
          <a:off x="0" y="0"/>
          <a:ext cx="0" cy="0"/>
          <a:chOff x="0" y="0"/>
          <a:chExt cx="0" cy="0"/>
        </a:xfrm>
      </p:grpSpPr>
      <p:sp>
        <p:nvSpPr>
          <p:cNvPr id="719" name="Google Shape;719;g2fe96b3cc48_0_8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20" name="Google Shape;720;g2fe96b3cc48_0_8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21" name="Google Shape;721;g2fe96b3cc48_0_80"/>
          <p:cNvSpPr txBox="1"/>
          <p:nvPr/>
        </p:nvSpPr>
        <p:spPr>
          <a:xfrm>
            <a:off x="2657350" y="946625"/>
            <a:ext cx="4773300" cy="1479000"/>
          </a:xfrm>
          <a:prstGeom prst="rect">
            <a:avLst/>
          </a:prstGeom>
          <a:noFill/>
          <a:ln>
            <a:noFill/>
          </a:ln>
        </p:spPr>
        <p:txBody>
          <a:bodyPr anchorCtr="0" anchor="t" bIns="74375" lIns="74375" spcFirstLastPara="1" rIns="74375" wrap="square" tIns="74375">
            <a:spAutoFit/>
          </a:bodyPr>
          <a:lstStyle/>
          <a:p>
            <a:pPr indent="0" lvl="0" marL="0" rtl="0" algn="l">
              <a:spcBef>
                <a:spcPts val="1000"/>
              </a:spcBef>
              <a:spcAft>
                <a:spcPts val="0"/>
              </a:spcAft>
              <a:buClr>
                <a:schemeClr val="dk1"/>
              </a:buClr>
              <a:buSzPts val="1100"/>
              <a:buFont typeface="Arial"/>
              <a:buNone/>
            </a:pPr>
            <a:r>
              <a:rPr b="1" lang="en" sz="2200">
                <a:solidFill>
                  <a:srgbClr val="B9E9F6"/>
                </a:solidFill>
                <a:latin typeface="Open Sans"/>
                <a:ea typeface="Open Sans"/>
                <a:cs typeface="Open Sans"/>
                <a:sym typeface="Open Sans"/>
              </a:rPr>
              <a:t>Συμβάλουν στην επίτευξη των ΣBΑ</a:t>
            </a:r>
            <a:endParaRPr b="1" sz="2200">
              <a:solidFill>
                <a:srgbClr val="B9E9F6"/>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lang="en" sz="1700">
                <a:solidFill>
                  <a:srgbClr val="B9E9F6"/>
                </a:solidFill>
                <a:latin typeface="Open Sans"/>
                <a:ea typeface="Open Sans"/>
                <a:cs typeface="Open Sans"/>
                <a:sym typeface="Open Sans"/>
              </a:rPr>
              <a:t>Βοηθούν ώστε να γίνει πιο συγκεκριμένη και μετρήσιμη η επίτευξη των ΣΒΑ.</a:t>
            </a:r>
            <a:endParaRPr b="0" i="0" sz="2000" u="none" cap="none" strike="noStrike">
              <a:solidFill>
                <a:srgbClr val="B9E9F6"/>
              </a:solidFill>
              <a:latin typeface="Arial"/>
              <a:ea typeface="Arial"/>
              <a:cs typeface="Arial"/>
              <a:sym typeface="Arial"/>
            </a:endParaRPr>
          </a:p>
        </p:txBody>
      </p:sp>
      <p:sp>
        <p:nvSpPr>
          <p:cNvPr id="722" name="Google Shape;722;g2fe96b3cc48_0_8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723" name="Google Shape;723;g2fe96b3cc48_0_8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24" name="Google Shape;724;g2fe96b3cc48_0_8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25" name="Google Shape;725;g2fe96b3cc48_0_80"/>
          <p:cNvSpPr txBox="1"/>
          <p:nvPr/>
        </p:nvSpPr>
        <p:spPr>
          <a:xfrm>
            <a:off x="85550" y="1261325"/>
            <a:ext cx="2476200" cy="849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1800" u="none" cap="none" strike="noStrike">
                <a:solidFill>
                  <a:srgbClr val="FFFFFF"/>
                </a:solidFill>
                <a:latin typeface="Open Sans"/>
                <a:ea typeface="Open Sans"/>
                <a:cs typeface="Open Sans"/>
                <a:sym typeface="Open Sans"/>
              </a:rPr>
              <a:t>Οφέλη Ανοικτής Εκπαίδευσης για </a:t>
            </a:r>
            <a:r>
              <a:rPr b="1" lang="en" sz="1800">
                <a:solidFill>
                  <a:srgbClr val="FFDE59"/>
                </a:solidFill>
                <a:latin typeface="Open Sans"/>
                <a:ea typeface="Open Sans"/>
                <a:cs typeface="Open Sans"/>
                <a:sym typeface="Open Sans"/>
              </a:rPr>
              <a:t>Βιβλιοθηκονόμους</a:t>
            </a:r>
            <a:endParaRPr b="1" i="0" sz="18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29" name="Shape 729"/>
        <p:cNvGrpSpPr/>
        <p:nvPr/>
      </p:nvGrpSpPr>
      <p:grpSpPr>
        <a:xfrm>
          <a:off x="0" y="0"/>
          <a:ext cx="0" cy="0"/>
          <a:chOff x="0" y="0"/>
          <a:chExt cx="0" cy="0"/>
        </a:xfrm>
      </p:grpSpPr>
      <p:sp>
        <p:nvSpPr>
          <p:cNvPr id="730" name="Google Shape;730;g2fe96b3cc48_0_9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31" name="Google Shape;731;g2fe96b3cc48_0_9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32" name="Google Shape;732;g2fe96b3cc48_0_90"/>
          <p:cNvSpPr txBox="1"/>
          <p:nvPr/>
        </p:nvSpPr>
        <p:spPr>
          <a:xfrm>
            <a:off x="2527125" y="-4100"/>
            <a:ext cx="4975500" cy="3464700"/>
          </a:xfrm>
          <a:prstGeom prst="rect">
            <a:avLst/>
          </a:prstGeom>
          <a:noFill/>
          <a:ln>
            <a:noFill/>
          </a:ln>
        </p:spPr>
        <p:txBody>
          <a:bodyPr anchorCtr="0" anchor="t" bIns="74375" lIns="74375" spcFirstLastPara="1" rIns="74375" wrap="square" tIns="74375">
            <a:spAutoFit/>
          </a:bodyPr>
          <a:lstStyle/>
          <a:p>
            <a:pPr indent="0" lvl="0" marL="0" rtl="0" algn="l">
              <a:spcBef>
                <a:spcPts val="1000"/>
              </a:spcBef>
              <a:spcAft>
                <a:spcPts val="0"/>
              </a:spcAft>
              <a:buClr>
                <a:schemeClr val="dk1"/>
              </a:buClr>
              <a:buSzPts val="1100"/>
              <a:buFont typeface="Arial"/>
              <a:buNone/>
            </a:pPr>
            <a:r>
              <a:rPr b="1" lang="en" sz="2200">
                <a:solidFill>
                  <a:srgbClr val="B9E9F6"/>
                </a:solidFill>
                <a:latin typeface="Open Sans"/>
                <a:ea typeface="Open Sans"/>
                <a:cs typeface="Open Sans"/>
                <a:sym typeface="Open Sans"/>
              </a:rPr>
              <a:t>Ευθυγραμμίζονται με τη στρατηγική Ισοτιμίας, Διαφορετικότητας και Συμπερίληψης (ΙΔΣ)</a:t>
            </a:r>
            <a:endParaRPr b="1" sz="2200">
              <a:solidFill>
                <a:srgbClr val="B9E9F6"/>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lang="en" sz="1700">
                <a:solidFill>
                  <a:srgbClr val="B9E9F6"/>
                </a:solidFill>
                <a:latin typeface="Open Sans"/>
                <a:ea typeface="Open Sans"/>
                <a:cs typeface="Open Sans"/>
                <a:sym typeface="Open Sans"/>
              </a:rPr>
              <a:t>Οι βιβλιοθηκονόμοι χρησιμοποιούν την Ανοικτή Εκπαίδευση ως στρατηγικό εργαλείο για την προώθηση των στόχων της ισοτιμίας, της ποικιλομορφίας και της συμπερίληψης, διασφαλίζοντας ότι οι μαθησιακοί χώροι είναι προσβάσιμοι για όλους και χωρίς αποκλεισμούς.</a:t>
            </a:r>
            <a:endParaRPr b="0" i="0" sz="2000" u="none" cap="none" strike="noStrike">
              <a:solidFill>
                <a:srgbClr val="B9E9F6"/>
              </a:solidFill>
              <a:latin typeface="Arial"/>
              <a:ea typeface="Arial"/>
              <a:cs typeface="Arial"/>
              <a:sym typeface="Arial"/>
            </a:endParaRPr>
          </a:p>
        </p:txBody>
      </p:sp>
      <p:sp>
        <p:nvSpPr>
          <p:cNvPr id="733" name="Google Shape;733;g2fe96b3cc48_0_9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734" name="Google Shape;734;g2fe96b3cc48_0_9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35" name="Google Shape;735;g2fe96b3cc48_0_9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36" name="Google Shape;736;g2fe96b3cc48_0_90"/>
          <p:cNvSpPr txBox="1"/>
          <p:nvPr/>
        </p:nvSpPr>
        <p:spPr>
          <a:xfrm>
            <a:off x="85550" y="1261325"/>
            <a:ext cx="2476200" cy="849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1800" u="none" cap="none" strike="noStrike">
                <a:solidFill>
                  <a:srgbClr val="FFFFFF"/>
                </a:solidFill>
                <a:latin typeface="Open Sans"/>
                <a:ea typeface="Open Sans"/>
                <a:cs typeface="Open Sans"/>
                <a:sym typeface="Open Sans"/>
              </a:rPr>
              <a:t>Οφέλη Ανοικτής Εκπαίδευσης για </a:t>
            </a:r>
            <a:r>
              <a:rPr b="1" lang="en" sz="1800">
                <a:solidFill>
                  <a:srgbClr val="FFDE59"/>
                </a:solidFill>
                <a:latin typeface="Open Sans"/>
                <a:ea typeface="Open Sans"/>
                <a:cs typeface="Open Sans"/>
                <a:sym typeface="Open Sans"/>
              </a:rPr>
              <a:t>Βιβλιοθηκονόμους</a:t>
            </a:r>
            <a:endParaRPr b="1" i="0" sz="18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40" name="Shape 740"/>
        <p:cNvGrpSpPr/>
        <p:nvPr/>
      </p:nvGrpSpPr>
      <p:grpSpPr>
        <a:xfrm>
          <a:off x="0" y="0"/>
          <a:ext cx="0" cy="0"/>
          <a:chOff x="0" y="0"/>
          <a:chExt cx="0" cy="0"/>
        </a:xfrm>
      </p:grpSpPr>
      <p:sp>
        <p:nvSpPr>
          <p:cNvPr id="741" name="Google Shape;741;g2fe96b3cc48_0_10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42" name="Google Shape;742;g2fe96b3cc48_0_10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43" name="Google Shape;743;g2fe96b3cc48_0_100"/>
          <p:cNvSpPr txBox="1"/>
          <p:nvPr/>
        </p:nvSpPr>
        <p:spPr>
          <a:xfrm>
            <a:off x="2679529" y="430587"/>
            <a:ext cx="4645200" cy="2602800"/>
          </a:xfrm>
          <a:prstGeom prst="rect">
            <a:avLst/>
          </a:prstGeom>
          <a:noFill/>
          <a:ln>
            <a:noFill/>
          </a:ln>
        </p:spPr>
        <p:txBody>
          <a:bodyPr anchorCtr="0" anchor="t" bIns="74375" lIns="74375" spcFirstLastPara="1" rIns="74375" wrap="square" tIns="74375">
            <a:spAutoFit/>
          </a:bodyPr>
          <a:lstStyle/>
          <a:p>
            <a:pPr indent="0" lvl="0" marL="0" rtl="0" algn="l">
              <a:spcBef>
                <a:spcPts val="1000"/>
              </a:spcBef>
              <a:spcAft>
                <a:spcPts val="0"/>
              </a:spcAft>
              <a:buClr>
                <a:schemeClr val="dk1"/>
              </a:buClr>
              <a:buSzPts val="1100"/>
              <a:buFont typeface="Arial"/>
              <a:buNone/>
            </a:pPr>
            <a:r>
              <a:rPr b="1" lang="en" sz="2200">
                <a:solidFill>
                  <a:srgbClr val="B9E9F6"/>
                </a:solidFill>
                <a:latin typeface="Open Sans"/>
                <a:ea typeface="Open Sans"/>
                <a:cs typeface="Open Sans"/>
                <a:sym typeface="Open Sans"/>
              </a:rPr>
              <a:t>Υποστηρίζουν και υποστηρίζονται από τους συναδέλφους</a:t>
            </a:r>
            <a:endParaRPr b="1" sz="2200">
              <a:solidFill>
                <a:srgbClr val="B9E9F6"/>
              </a:solidFill>
              <a:latin typeface="Open Sans"/>
              <a:ea typeface="Open Sans"/>
              <a:cs typeface="Open Sans"/>
              <a:sym typeface="Open Sans"/>
            </a:endParaRPr>
          </a:p>
          <a:p>
            <a:pPr indent="0" lvl="0" marL="0" rtl="0" algn="l">
              <a:spcBef>
                <a:spcPts val="1000"/>
              </a:spcBef>
              <a:spcAft>
                <a:spcPts val="0"/>
              </a:spcAft>
              <a:buClr>
                <a:schemeClr val="dk1"/>
              </a:buClr>
              <a:buSzPts val="1100"/>
              <a:buFont typeface="Arial"/>
              <a:buNone/>
            </a:pPr>
            <a:r>
              <a:rPr lang="en" sz="1700">
                <a:solidFill>
                  <a:srgbClr val="B9E9F6"/>
                </a:solidFill>
                <a:latin typeface="Open Sans"/>
                <a:ea typeface="Open Sans"/>
                <a:cs typeface="Open Sans"/>
                <a:sym typeface="Open Sans"/>
              </a:rPr>
              <a:t>Οι βιβλιοθηκονόμοι καλλιεργούν τη δια βίου μάθηση παρέχοντας ποικίλες εκπαιδευτικές ευκαιρίες και προωθώντας την αμοιβαία υποστήριξη μέσα στις κοινότητές τους.</a:t>
            </a:r>
            <a:endParaRPr b="0" i="0" sz="2000" u="none" cap="none" strike="noStrike">
              <a:solidFill>
                <a:srgbClr val="B9E9F6"/>
              </a:solidFill>
              <a:latin typeface="Arial"/>
              <a:ea typeface="Arial"/>
              <a:cs typeface="Arial"/>
              <a:sym typeface="Arial"/>
            </a:endParaRPr>
          </a:p>
        </p:txBody>
      </p:sp>
      <p:sp>
        <p:nvSpPr>
          <p:cNvPr id="744" name="Google Shape;744;g2fe96b3cc48_0_10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cxnSp>
        <p:nvCxnSpPr>
          <p:cNvPr id="745" name="Google Shape;745;g2fe96b3cc48_0_10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46" name="Google Shape;746;g2fe96b3cc48_0_10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747" name="Google Shape;747;g2fe96b3cc48_0_100"/>
          <p:cNvSpPr txBox="1"/>
          <p:nvPr/>
        </p:nvSpPr>
        <p:spPr>
          <a:xfrm>
            <a:off x="85550" y="1261325"/>
            <a:ext cx="2476200" cy="849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1800" u="none" cap="none" strike="noStrike">
                <a:solidFill>
                  <a:srgbClr val="FFFFFF"/>
                </a:solidFill>
                <a:latin typeface="Open Sans"/>
                <a:ea typeface="Open Sans"/>
                <a:cs typeface="Open Sans"/>
                <a:sym typeface="Open Sans"/>
              </a:rPr>
              <a:t>Οφέλη Ανοικτής Εκπαίδευσης για </a:t>
            </a:r>
            <a:r>
              <a:rPr b="1" lang="en" sz="1800">
                <a:solidFill>
                  <a:srgbClr val="FFDE59"/>
                </a:solidFill>
                <a:latin typeface="Open Sans"/>
                <a:ea typeface="Open Sans"/>
                <a:cs typeface="Open Sans"/>
                <a:sym typeface="Open Sans"/>
              </a:rPr>
              <a:t>Βιβλιοθηκονόμους</a:t>
            </a:r>
            <a:endParaRPr b="1" i="0" sz="18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751" name="Shape 751"/>
        <p:cNvGrpSpPr/>
        <p:nvPr/>
      </p:nvGrpSpPr>
      <p:grpSpPr>
        <a:xfrm>
          <a:off x="0" y="0"/>
          <a:ext cx="0" cy="0"/>
          <a:chOff x="0" y="0"/>
          <a:chExt cx="0" cy="0"/>
        </a:xfrm>
      </p:grpSpPr>
      <p:sp>
        <p:nvSpPr>
          <p:cNvPr id="752" name="Google Shape;752;g11017d9a54c_0_7"/>
          <p:cNvSpPr txBox="1"/>
          <p:nvPr/>
        </p:nvSpPr>
        <p:spPr>
          <a:xfrm>
            <a:off x="3733157" y="340450"/>
            <a:ext cx="3303300" cy="1289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AN ENOEL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TOOLKIT </a:t>
            </a:r>
            <a:endParaRPr b="1" i="0" sz="3700" u="none" cap="none" strike="noStrike">
              <a:solidFill>
                <a:srgbClr val="004993"/>
              </a:solidFill>
              <a:latin typeface="Open Sans"/>
              <a:ea typeface="Open Sans"/>
              <a:cs typeface="Open Sans"/>
              <a:sym typeface="Open Sans"/>
            </a:endParaRPr>
          </a:p>
        </p:txBody>
      </p:sp>
      <p:sp>
        <p:nvSpPr>
          <p:cNvPr id="753" name="Google Shape;753;g11017d9a54c_0_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754" name="Google Shape;754;g11017d9a54c_0_7"/>
          <p:cNvPicPr preferRelativeResize="0"/>
          <p:nvPr/>
        </p:nvPicPr>
        <p:blipFill rotWithShape="1">
          <a:blip r:embed="rId3">
            <a:alphaModFix/>
          </a:blip>
          <a:srcRect b="0" l="0" r="0" t="0"/>
          <a:stretch/>
        </p:blipFill>
        <p:spPr>
          <a:xfrm>
            <a:off x="1328400" y="431675"/>
            <a:ext cx="2053626" cy="1559049"/>
          </a:xfrm>
          <a:prstGeom prst="rect">
            <a:avLst/>
          </a:prstGeom>
          <a:noFill/>
          <a:ln>
            <a:noFill/>
          </a:ln>
        </p:spPr>
      </p:pic>
      <p:sp>
        <p:nvSpPr>
          <p:cNvPr id="755" name="Google Shape;755;g11017d9a54c_0_7"/>
          <p:cNvSpPr txBox="1"/>
          <p:nvPr/>
        </p:nvSpPr>
        <p:spPr>
          <a:xfrm>
            <a:off x="1683675" y="549125"/>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756" name="Google Shape;756;g11017d9a54c_0_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757" name="Google Shape;757;g11017d9a54c_0_7"/>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pic>
        <p:nvPicPr>
          <p:cNvPr id="758" name="Google Shape;758;g11017d9a54c_0_7"/>
          <p:cNvPicPr preferRelativeResize="0"/>
          <p:nvPr/>
        </p:nvPicPr>
        <p:blipFill rotWithShape="1">
          <a:blip r:embed="rId5">
            <a:alphaModFix/>
          </a:blip>
          <a:srcRect b="0" l="0" r="0" t="0"/>
          <a:stretch/>
        </p:blipFill>
        <p:spPr>
          <a:xfrm>
            <a:off x="6332275" y="3583485"/>
            <a:ext cx="1146766" cy="334325"/>
          </a:xfrm>
          <a:prstGeom prst="rect">
            <a:avLst/>
          </a:prstGeom>
          <a:noFill/>
          <a:ln>
            <a:noFill/>
          </a:ln>
        </p:spPr>
      </p:pic>
      <p:pic>
        <p:nvPicPr>
          <p:cNvPr id="759" name="Google Shape;759;g11017d9a54c_0_7"/>
          <p:cNvPicPr preferRelativeResize="0"/>
          <p:nvPr/>
        </p:nvPicPr>
        <p:blipFill rotWithShape="1">
          <a:blip r:embed="rId6">
            <a:alphaModFix/>
          </a:blip>
          <a:srcRect b="0" l="0" r="0" t="0"/>
          <a:stretch/>
        </p:blipFill>
        <p:spPr>
          <a:xfrm>
            <a:off x="5663175" y="3575413"/>
            <a:ext cx="594365" cy="334325"/>
          </a:xfrm>
          <a:prstGeom prst="rect">
            <a:avLst/>
          </a:prstGeom>
          <a:noFill/>
          <a:ln>
            <a:noFill/>
          </a:ln>
        </p:spPr>
      </p:pic>
      <p:sp>
        <p:nvSpPr>
          <p:cNvPr id="760" name="Google Shape;760;g11017d9a54c_0_7"/>
          <p:cNvSpPr txBox="1"/>
          <p:nvPr/>
        </p:nvSpPr>
        <p:spPr>
          <a:xfrm>
            <a:off x="1052625" y="2152900"/>
            <a:ext cx="6063900" cy="1208400"/>
          </a:xfrm>
          <a:prstGeom prst="rect">
            <a:avLst/>
          </a:prstGeom>
          <a:noFill/>
          <a:ln>
            <a:noFill/>
          </a:ln>
        </p:spPr>
        <p:txBody>
          <a:bodyPr anchorCtr="0" anchor="t" bIns="91525" lIns="91525" spcFirstLastPara="1" rIns="91525" wrap="square" tIns="91525">
            <a:spAutoFit/>
          </a:bodyPr>
          <a:lstStyle/>
          <a:p>
            <a:pPr indent="0" lvl="0" marL="0" marR="0" rtl="0" algn="ctr">
              <a:lnSpc>
                <a:spcPct val="115000"/>
              </a:lnSpc>
              <a:spcBef>
                <a:spcPts val="1500"/>
              </a:spcBef>
              <a:spcAft>
                <a:spcPts val="0"/>
              </a:spcAft>
              <a:buClr>
                <a:srgbClr val="000000"/>
              </a:buClr>
              <a:buSzPts val="1100"/>
              <a:buFont typeface="Arial"/>
              <a:buNone/>
            </a:pPr>
            <a:r>
              <a:rPr b="0" i="0" lang="en" sz="800" u="none" cap="none" strike="noStrike">
                <a:solidFill>
                  <a:srgbClr val="000000"/>
                </a:solidFill>
                <a:latin typeface="Open Sans"/>
                <a:ea typeface="Open Sans"/>
                <a:cs typeface="Open Sans"/>
                <a:sym typeface="Open Sans"/>
              </a:rPr>
              <a:t>“Greek_</a:t>
            </a:r>
            <a:r>
              <a:rPr b="0" i="0" lang="en" sz="800" u="none" cap="none" strike="noStrike">
                <a:solidFill>
                  <a:schemeClr val="dk1"/>
                </a:solidFill>
                <a:latin typeface="Open Sans"/>
                <a:ea typeface="Open Sans"/>
                <a:cs typeface="Open Sans"/>
                <a:sym typeface="Open Sans"/>
              </a:rPr>
              <a:t>OE Benefits - ENOEL Toolkit</a:t>
            </a:r>
            <a:r>
              <a:rPr b="0" i="0" lang="en" sz="800" u="none" cap="none" strike="noStrike">
                <a:solidFill>
                  <a:srgbClr val="000000"/>
                </a:solidFill>
                <a:latin typeface="Open Sans"/>
                <a:ea typeface="Open Sans"/>
                <a:cs typeface="Open Sans"/>
                <a:sym typeface="Open Sans"/>
              </a:rPr>
              <a:t>” is an adaptation of “An ENOEL Toolkit” (version 4) published as of </a:t>
            </a:r>
            <a:r>
              <a:rPr lang="en" sz="800">
                <a:latin typeface="Open Sans"/>
                <a:ea typeface="Open Sans"/>
                <a:cs typeface="Open Sans"/>
                <a:sym typeface="Open Sans"/>
              </a:rPr>
              <a:t>September 2024</a:t>
            </a:r>
            <a:r>
              <a:rPr b="0" i="0" lang="en" sz="800" u="none" cap="none" strike="noStrike">
                <a:solidFill>
                  <a:srgbClr val="000000"/>
                </a:solidFill>
                <a:latin typeface="Open Sans"/>
                <a:ea typeface="Open Sans"/>
                <a:cs typeface="Open Sans"/>
                <a:sym typeface="Open Sans"/>
              </a:rPr>
              <a:t> </a:t>
            </a:r>
            <a:r>
              <a:rPr b="0" i="0" lang="en" sz="800" u="sng" cap="none" strike="noStrike">
                <a:solidFill>
                  <a:srgbClr val="004993"/>
                </a:solidFill>
                <a:latin typeface="Open Sans"/>
                <a:ea typeface="Open Sans"/>
                <a:cs typeface="Open Sans"/>
                <a:sym typeface="Open Sans"/>
                <a:hlinkClick r:id="rId7">
                  <a:extLst>
                    <a:ext uri="{A12FA001-AC4F-418D-AE19-62706E023703}">
                      <ahyp:hlinkClr val="tx"/>
                    </a:ext>
                  </a:extLst>
                </a:hlinkClick>
              </a:rPr>
              <a:t>here</a:t>
            </a:r>
            <a:r>
              <a:rPr b="0" i="0" lang="en" sz="800" u="none" cap="none" strike="noStrike">
                <a:solidFill>
                  <a:srgbClr val="004993"/>
                </a:solidFill>
                <a:latin typeface="Open Sans"/>
                <a:ea typeface="Open Sans"/>
                <a:cs typeface="Open Sans"/>
                <a:sym typeface="Open Sans"/>
              </a:rPr>
              <a:t> </a:t>
            </a:r>
            <a:r>
              <a:rPr b="0" i="0" lang="en" sz="800" u="none" cap="none" strike="noStrike">
                <a:solidFill>
                  <a:srgbClr val="000000"/>
                </a:solidFill>
                <a:latin typeface="Open Sans"/>
                <a:ea typeface="Open Sans"/>
                <a:cs typeface="Open Sans"/>
                <a:sym typeface="Open Sans"/>
              </a:rPr>
              <a:t>(the “Original Work”), licensed by</a:t>
            </a:r>
            <a:r>
              <a:rPr b="0" i="0" lang="en" sz="800" u="none" cap="none" strike="noStrike">
                <a:solidFill>
                  <a:srgbClr val="000000"/>
                </a:solidFill>
                <a:uFill>
                  <a:noFill/>
                </a:uFill>
                <a:latin typeface="Open Sans"/>
                <a:ea typeface="Open Sans"/>
                <a:cs typeface="Open Sans"/>
                <a:sym typeface="Open Sans"/>
                <a:hlinkClick r:id="rId8">
                  <a:extLst>
                    <a:ext uri="{A12FA001-AC4F-418D-AE19-62706E023703}">
                      <ahyp:hlinkClr val="tx"/>
                    </a:ext>
                  </a:extLst>
                </a:hlinkClick>
              </a:rPr>
              <a:t> </a:t>
            </a:r>
            <a:r>
              <a:rPr b="0" i="0" lang="en" sz="800" u="sng" cap="none" strike="noStrike">
                <a:solidFill>
                  <a:srgbClr val="1155CC"/>
                </a:solidFill>
                <a:latin typeface="Open Sans"/>
                <a:ea typeface="Open Sans"/>
                <a:cs typeface="Open Sans"/>
                <a:sym typeface="Open Sans"/>
                <a:hlinkClick r:id="rId9">
                  <a:extLst>
                    <a:ext uri="{A12FA001-AC4F-418D-AE19-62706E023703}">
                      <ahyp:hlinkClr val="tx"/>
                    </a:ext>
                  </a:extLst>
                </a:hlinkClick>
              </a:rPr>
              <a:t>SPARC Europe</a:t>
            </a:r>
            <a:r>
              <a:rPr b="0" i="0" lang="en" sz="800" u="none" cap="none" strike="noStrike">
                <a:solidFill>
                  <a:srgbClr val="000000"/>
                </a:solidFill>
                <a:latin typeface="Open Sans"/>
                <a:ea typeface="Open Sans"/>
                <a:cs typeface="Open Sans"/>
                <a:sym typeface="Open Sans"/>
              </a:rPr>
              <a:t> (curated by </a:t>
            </a:r>
            <a:r>
              <a:rPr b="0" i="0" lang="en" sz="800" u="sng" cap="none" strike="noStrike">
                <a:solidFill>
                  <a:srgbClr val="2A6496"/>
                </a:solidFill>
                <a:latin typeface="Open Sans"/>
                <a:ea typeface="Open Sans"/>
                <a:cs typeface="Open Sans"/>
                <a:sym typeface="Open Sans"/>
                <a:hlinkClick r:id="rId10">
                  <a:extLst>
                    <a:ext uri="{A12FA001-AC4F-418D-AE19-62706E023703}">
                      <ahyp:hlinkClr val="tx"/>
                    </a:ext>
                  </a:extLst>
                </a:hlinkClick>
              </a:rPr>
              <a:t>The European Network of Open Education Librarians</a:t>
            </a:r>
            <a:r>
              <a:rPr b="0" i="0" lang="en" sz="800" u="none" cap="none" strike="noStrike">
                <a:solidFill>
                  <a:srgbClr val="333333"/>
                </a:solidFill>
                <a:latin typeface="Open Sans"/>
                <a:ea typeface="Open Sans"/>
                <a:cs typeface="Open Sans"/>
                <a:sym typeface="Open Sans"/>
              </a:rPr>
              <a:t>) </a:t>
            </a:r>
            <a:r>
              <a:rPr b="0" i="0" lang="en" sz="800" u="none" cap="none" strike="noStrike">
                <a:solidFill>
                  <a:srgbClr val="000000"/>
                </a:solidFill>
                <a:latin typeface="Open Sans"/>
                <a:ea typeface="Open Sans"/>
                <a:cs typeface="Open Sans"/>
                <a:sym typeface="Open Sans"/>
              </a:rPr>
              <a:t>under a </a:t>
            </a:r>
            <a:r>
              <a:rPr b="0" i="0" lang="en" sz="800" u="sng" cap="none" strike="noStrike">
                <a:solidFill>
                  <a:srgbClr val="1155CC"/>
                </a:solidFill>
                <a:latin typeface="Open Sans"/>
                <a:ea typeface="Open Sans"/>
                <a:cs typeface="Open Sans"/>
                <a:sym typeface="Open Sans"/>
                <a:hlinkClick r:id="rId11">
                  <a:extLst>
                    <a:ext uri="{A12FA001-AC4F-418D-AE19-62706E023703}">
                      <ahyp:hlinkClr val="tx"/>
                    </a:ext>
                  </a:extLst>
                </a:hlinkClick>
              </a:rPr>
              <a:t>Creative Commons Attribution 4.0 International License</a:t>
            </a:r>
            <a:r>
              <a:rPr b="0" i="0" lang="en" sz="800" u="none" cap="none" strike="noStrike">
                <a:solidFill>
                  <a:srgbClr val="000000"/>
                </a:solidFill>
                <a:latin typeface="Open Sans"/>
                <a:ea typeface="Open Sans"/>
                <a:cs typeface="Open Sans"/>
                <a:sym typeface="Open Sans"/>
              </a:rPr>
              <a:t>. This adaptation is made and published by SPARC EUROPE (the “Adapter”) under a </a:t>
            </a:r>
            <a:r>
              <a:rPr b="0" i="0" lang="en" sz="800" u="sng" cap="none" strike="noStrike">
                <a:solidFill>
                  <a:srgbClr val="1155CC"/>
                </a:solidFill>
                <a:latin typeface="Open Sans"/>
                <a:ea typeface="Open Sans"/>
                <a:cs typeface="Open Sans"/>
                <a:sym typeface="Open Sans"/>
                <a:hlinkClick r:id="rId12">
                  <a:extLst>
                    <a:ext uri="{A12FA001-AC4F-418D-AE19-62706E023703}">
                      <ahyp:hlinkClr val="tx"/>
                    </a:ext>
                  </a:extLst>
                </a:hlinkClick>
              </a:rPr>
              <a:t>Creative Commons Attribution 4.0 International License</a:t>
            </a:r>
            <a:r>
              <a:rPr b="0" i="0" lang="en" sz="800" u="none" cap="none" strike="noStrike">
                <a:solidFill>
                  <a:srgbClr val="000000"/>
                </a:solidFill>
                <a:latin typeface="Open Sans"/>
                <a:ea typeface="Open Sans"/>
                <a:cs typeface="Open Sans"/>
                <a:sym typeface="Open Sans"/>
              </a:rPr>
              <a:t>. The Adapter modified the Original Work in the following respects: translated the materials from English to Greek.”</a:t>
            </a:r>
            <a:endParaRPr b="0" i="0" sz="800" u="none" cap="none" strike="noStrike">
              <a:solidFill>
                <a:srgbClr val="000000"/>
              </a:solidFill>
              <a:latin typeface="Open Sans"/>
              <a:ea typeface="Open Sans"/>
              <a:cs typeface="Open Sans"/>
              <a:sym typeface="Open Sans"/>
            </a:endParaRPr>
          </a:p>
          <a:p>
            <a:pPr indent="0" lvl="0" marL="0" marR="0" rtl="0" algn="ctr">
              <a:lnSpc>
                <a:spcPct val="115000"/>
              </a:lnSpc>
              <a:spcBef>
                <a:spcPts val="1500"/>
              </a:spcBef>
              <a:spcAft>
                <a:spcPts val="800"/>
              </a:spcAft>
              <a:buClr>
                <a:srgbClr val="000000"/>
              </a:buClr>
              <a:buSzPts val="1100"/>
              <a:buFont typeface="Arial"/>
              <a:buNone/>
            </a:pPr>
            <a:r>
              <a:rPr b="0" i="0" lang="en" sz="800" u="none" cap="none" strike="noStrike">
                <a:solidFill>
                  <a:srgbClr val="000000"/>
                </a:solidFill>
                <a:latin typeface="Open Sans"/>
                <a:ea typeface="Open Sans"/>
                <a:cs typeface="Open Sans"/>
                <a:sym typeface="Open Sans"/>
              </a:rPr>
              <a:t>Special thanks to Evi Tremantza and Apostolos Chouliarakis for the Greek translation.</a:t>
            </a:r>
            <a:endParaRPr b="0" i="0" sz="800" u="none" cap="none" strike="noStrike">
              <a:solidFill>
                <a:srgbClr val="000000"/>
              </a:solidFill>
              <a:latin typeface="Open Sans"/>
              <a:ea typeface="Open Sans"/>
              <a:cs typeface="Open Sans"/>
              <a:sym typeface="Open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18" name="Shape 118"/>
        <p:cNvGrpSpPr/>
        <p:nvPr/>
      </p:nvGrpSpPr>
      <p:grpSpPr>
        <a:xfrm>
          <a:off x="0" y="0"/>
          <a:ext cx="0" cy="0"/>
          <a:chOff x="0" y="0"/>
          <a:chExt cx="0" cy="0"/>
        </a:xfrm>
      </p:grpSpPr>
      <p:sp>
        <p:nvSpPr>
          <p:cNvPr id="119" name="Google Shape;119;p4"/>
          <p:cNvSpPr txBox="1"/>
          <p:nvPr/>
        </p:nvSpPr>
        <p:spPr>
          <a:xfrm>
            <a:off x="3049211" y="883751"/>
            <a:ext cx="4408949" cy="1996862"/>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4000"/>
              <a:buFont typeface="Arial"/>
              <a:buNone/>
            </a:pPr>
            <a:r>
              <a:rPr b="1" i="0" lang="en" sz="4000" u="none" cap="none" strike="noStrike">
                <a:solidFill>
                  <a:srgbClr val="004993"/>
                </a:solidFill>
                <a:latin typeface="Open Sans"/>
                <a:ea typeface="Open Sans"/>
                <a:cs typeface="Open Sans"/>
                <a:sym typeface="Open Sans"/>
              </a:rPr>
              <a:t>Οι ΑΕΠ θα πρέπει να είναι προσβάσιμοι</a:t>
            </a:r>
            <a:endParaRPr b="1" i="0" sz="4000" u="none" cap="none" strike="noStrike">
              <a:solidFill>
                <a:srgbClr val="004993"/>
              </a:solidFill>
              <a:latin typeface="Open Sans"/>
              <a:ea typeface="Open Sans"/>
              <a:cs typeface="Open Sans"/>
              <a:sym typeface="Open Sans"/>
            </a:endParaRPr>
          </a:p>
        </p:txBody>
      </p:sp>
      <p:sp>
        <p:nvSpPr>
          <p:cNvPr id="120" name="Google Shape;120;p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21" name="Google Shape;121;p4"/>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122" name="Google Shape;122;p4"/>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123" name="Google Shape;123;p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24" name="Google Shape;124;p4"/>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28" name="Shape 128"/>
        <p:cNvGrpSpPr/>
        <p:nvPr/>
      </p:nvGrpSpPr>
      <p:grpSpPr>
        <a:xfrm>
          <a:off x="0" y="0"/>
          <a:ext cx="0" cy="0"/>
          <a:chOff x="0" y="0"/>
          <a:chExt cx="0" cy="0"/>
        </a:xfrm>
      </p:grpSpPr>
      <p:sp>
        <p:nvSpPr>
          <p:cNvPr id="129" name="Google Shape;129;p5"/>
          <p:cNvSpPr txBox="1"/>
          <p:nvPr/>
        </p:nvSpPr>
        <p:spPr>
          <a:xfrm>
            <a:off x="2994053" y="541116"/>
            <a:ext cx="4340528" cy="2612415"/>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4000"/>
              <a:buFont typeface="Arial"/>
              <a:buNone/>
            </a:pPr>
            <a:r>
              <a:rPr b="1" i="0" lang="en" sz="4000" u="none" cap="none" strike="noStrike">
                <a:solidFill>
                  <a:srgbClr val="004993"/>
                </a:solidFill>
                <a:latin typeface="Open Sans"/>
                <a:ea typeface="Open Sans"/>
                <a:cs typeface="Open Sans"/>
                <a:sym typeface="Open Sans"/>
              </a:rPr>
              <a:t>Οι ΑΕΠ θα πρέπει να είναι επαναχρησι-μοποιήσιμοι</a:t>
            </a:r>
            <a:endParaRPr b="0" i="0" sz="1400" u="none" cap="none" strike="noStrike">
              <a:solidFill>
                <a:srgbClr val="000000"/>
              </a:solidFill>
              <a:latin typeface="Arial"/>
              <a:ea typeface="Arial"/>
              <a:cs typeface="Arial"/>
              <a:sym typeface="Arial"/>
            </a:endParaRPr>
          </a:p>
        </p:txBody>
      </p:sp>
      <p:sp>
        <p:nvSpPr>
          <p:cNvPr id="130" name="Google Shape;130;p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31" name="Google Shape;131;p5"/>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132" name="Google Shape;132;p5"/>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133" name="Google Shape;133;p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34" name="Google Shape;134;p5"/>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8" name="Shape 138"/>
        <p:cNvGrpSpPr/>
        <p:nvPr/>
      </p:nvGrpSpPr>
      <p:grpSpPr>
        <a:xfrm>
          <a:off x="0" y="0"/>
          <a:ext cx="0" cy="0"/>
          <a:chOff x="0" y="0"/>
          <a:chExt cx="0" cy="0"/>
        </a:xfrm>
      </p:grpSpPr>
      <p:sp>
        <p:nvSpPr>
          <p:cNvPr id="139" name="Google Shape;139;p6"/>
          <p:cNvSpPr txBox="1"/>
          <p:nvPr/>
        </p:nvSpPr>
        <p:spPr>
          <a:xfrm>
            <a:off x="1944775" y="472025"/>
            <a:ext cx="5216100" cy="58109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2800"/>
              <a:buFont typeface="Arial"/>
              <a:buNone/>
            </a:pPr>
            <a:r>
              <a:rPr b="1" i="0" lang="en" sz="2800" u="none" cap="none" strike="noStrike">
                <a:solidFill>
                  <a:srgbClr val="004993"/>
                </a:solidFill>
                <a:latin typeface="Open Sans"/>
                <a:ea typeface="Open Sans"/>
                <a:cs typeface="Open Sans"/>
                <a:sym typeface="Open Sans"/>
              </a:rPr>
              <a:t>Τι είναι οι ανοικτές άδειες;</a:t>
            </a:r>
            <a:endParaRPr b="0" i="0" sz="1400" u="none" cap="none" strike="noStrike">
              <a:solidFill>
                <a:srgbClr val="000000"/>
              </a:solidFill>
              <a:latin typeface="Arial"/>
              <a:ea typeface="Arial"/>
              <a:cs typeface="Arial"/>
              <a:sym typeface="Arial"/>
            </a:endParaRPr>
          </a:p>
        </p:txBody>
      </p:sp>
      <p:sp>
        <p:nvSpPr>
          <p:cNvPr id="140" name="Google Shape;140;p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41" name="Google Shape;141;p6"/>
          <p:cNvSpPr txBox="1"/>
          <p:nvPr/>
        </p:nvSpPr>
        <p:spPr>
          <a:xfrm>
            <a:off x="1944775" y="1250119"/>
            <a:ext cx="5106600" cy="1627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0" i="0" lang="en" sz="1600" u="none" cap="none" strike="noStrike">
                <a:solidFill>
                  <a:srgbClr val="004993"/>
                </a:solidFill>
                <a:latin typeface="Open Sans"/>
                <a:ea typeface="Open Sans"/>
                <a:cs typeface="Open Sans"/>
                <a:sym typeface="Open Sans"/>
              </a:rPr>
              <a:t>«Οι ανοικτές άδειες σέβονται τα δικαιώματα πνευματικής ιδιοκτησίας το κατόχου των πνευματικών δικαιωμάτων και παρέχουν άδειες που προσφέρουν στο κοινό δικαιώματα πρόσβασης, επαναχρησιμοποίησης, προσαρμογής και αναδιανομής εκπαιδευτικού υλικού.»</a:t>
            </a:r>
            <a:endParaRPr b="0" i="0" sz="1600" u="none" cap="none" strike="noStrike">
              <a:solidFill>
                <a:srgbClr val="000000"/>
              </a:solidFill>
              <a:latin typeface="Arial"/>
              <a:ea typeface="Arial"/>
              <a:cs typeface="Arial"/>
              <a:sym typeface="Arial"/>
            </a:endParaRPr>
          </a:p>
        </p:txBody>
      </p:sp>
      <p:pic>
        <p:nvPicPr>
          <p:cNvPr id="142" name="Google Shape;142;p6"/>
          <p:cNvPicPr preferRelativeResize="0"/>
          <p:nvPr/>
        </p:nvPicPr>
        <p:blipFill rotWithShape="1">
          <a:blip r:embed="rId3">
            <a:alphaModFix/>
          </a:blip>
          <a:srcRect b="0" l="0" r="0" t="0"/>
          <a:stretch/>
        </p:blipFill>
        <p:spPr>
          <a:xfrm>
            <a:off x="257506" y="267025"/>
            <a:ext cx="1341996" cy="1018801"/>
          </a:xfrm>
          <a:prstGeom prst="rect">
            <a:avLst/>
          </a:prstGeom>
          <a:noFill/>
          <a:ln>
            <a:noFill/>
          </a:ln>
        </p:spPr>
      </p:pic>
      <p:sp>
        <p:nvSpPr>
          <p:cNvPr id="143" name="Google Shape;143;p6"/>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chemeClr val="lt1"/>
                </a:solidFill>
                <a:latin typeface="Open Sans"/>
                <a:ea typeface="Open Sans"/>
                <a:cs typeface="Open Sans"/>
                <a:sym typeface="Open Sans"/>
              </a:rPr>
              <a:t>OER</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Open Sans"/>
                <a:ea typeface="Open Sans"/>
                <a:cs typeface="Open Sans"/>
                <a:sym typeface="Open Sans"/>
              </a:rPr>
              <a:t>BASIC</a:t>
            </a:r>
            <a:endParaRPr b="0" i="0" sz="1700" u="none" cap="none" strike="noStrike">
              <a:solidFill>
                <a:schemeClr val="lt1"/>
              </a:solidFill>
              <a:latin typeface="Open Sans"/>
              <a:ea typeface="Open Sans"/>
              <a:cs typeface="Open Sans"/>
              <a:sym typeface="Open Sans"/>
            </a:endParaRPr>
          </a:p>
        </p:txBody>
      </p:sp>
      <p:cxnSp>
        <p:nvCxnSpPr>
          <p:cNvPr id="144" name="Google Shape;144;p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45" name="Google Shape;145;p6"/>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46" name="Google Shape;146;p6"/>
          <p:cNvSpPr txBox="1"/>
          <p:nvPr/>
        </p:nvSpPr>
        <p:spPr>
          <a:xfrm>
            <a:off x="1907850" y="2943750"/>
            <a:ext cx="6810600" cy="319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45BEDF"/>
                </a:solidFill>
                <a:latin typeface="Open Sans"/>
                <a:ea typeface="Open Sans"/>
                <a:cs typeface="Open Sans"/>
                <a:sym typeface="Open Sans"/>
              </a:rPr>
              <a:t>From the UNESCO Recommendation on Open Educational Resources</a:t>
            </a:r>
            <a:endParaRPr b="1" i="0" sz="1400" u="none" cap="none" strike="noStrike">
              <a:solidFill>
                <a:srgbClr val="000000"/>
              </a:solidFill>
              <a:latin typeface="Open Sans"/>
              <a:ea typeface="Open Sans"/>
              <a:cs typeface="Open Sans"/>
              <a:sym typeface="Open Sans"/>
            </a:endParaRPr>
          </a:p>
        </p:txBody>
      </p:sp>
      <p:sp>
        <p:nvSpPr>
          <p:cNvPr id="147" name="Google Shape;147;p6"/>
          <p:cNvSpPr txBox="1"/>
          <p:nvPr/>
        </p:nvSpPr>
        <p:spPr>
          <a:xfrm>
            <a:off x="1908000" y="3099850"/>
            <a:ext cx="2752200" cy="334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200"/>
              <a:buFont typeface="Arial"/>
              <a:buNone/>
            </a:pPr>
            <a:r>
              <a:rPr b="0" i="0" lang="en" sz="1200" u="sng" cap="none" strike="noStrike">
                <a:solidFill>
                  <a:schemeClr val="hlink"/>
                </a:solidFill>
                <a:latin typeface="Open Sans"/>
                <a:ea typeface="Open Sans"/>
                <a:cs typeface="Open Sans"/>
                <a:sym typeface="Open Sans"/>
                <a:hlinkClick r:id="rId5"/>
              </a:rPr>
              <a:t>https://tinyurl.com/openedrec</a:t>
            </a:r>
            <a:r>
              <a:rPr b="0" i="0" lang="en" sz="1200" u="none" cap="none" strike="noStrike">
                <a:solidFill>
                  <a:srgbClr val="45BEDF"/>
                </a:solidFill>
                <a:latin typeface="Open Sans"/>
                <a:ea typeface="Open Sans"/>
                <a:cs typeface="Open Sans"/>
                <a:sym typeface="Open Sans"/>
              </a:rPr>
              <a:t> </a:t>
            </a:r>
            <a:endParaRPr b="0" i="0" sz="1500" u="none" cap="none" strike="noStrike">
              <a:solidFill>
                <a:srgbClr val="000000"/>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evi</dc:creator>
</cp:coreProperties>
</file>